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90" r:id="rId2"/>
    <p:sldId id="291" r:id="rId3"/>
    <p:sldId id="327" r:id="rId4"/>
    <p:sldId id="324" r:id="rId5"/>
    <p:sldId id="323" r:id="rId6"/>
    <p:sldId id="362" r:id="rId7"/>
    <p:sldId id="301" r:id="rId8"/>
    <p:sldId id="334" r:id="rId9"/>
    <p:sldId id="316" r:id="rId10"/>
    <p:sldId id="305" r:id="rId11"/>
    <p:sldId id="302" r:id="rId12"/>
    <p:sldId id="307" r:id="rId13"/>
    <p:sldId id="363" r:id="rId14"/>
    <p:sldId id="342" r:id="rId15"/>
    <p:sldId id="343" r:id="rId16"/>
    <p:sldId id="337" r:id="rId17"/>
    <p:sldId id="346" r:id="rId18"/>
    <p:sldId id="350" r:id="rId19"/>
    <p:sldId id="311" r:id="rId20"/>
    <p:sldId id="340" r:id="rId21"/>
    <p:sldId id="347" r:id="rId22"/>
    <p:sldId id="333" r:id="rId23"/>
    <p:sldId id="345" r:id="rId24"/>
    <p:sldId id="349" r:id="rId25"/>
    <p:sldId id="303" r:id="rId26"/>
    <p:sldId id="351" r:id="rId27"/>
    <p:sldId id="353" r:id="rId28"/>
    <p:sldId id="355" r:id="rId29"/>
    <p:sldId id="357" r:id="rId30"/>
    <p:sldId id="352" r:id="rId31"/>
    <p:sldId id="354" r:id="rId32"/>
    <p:sldId id="356" r:id="rId33"/>
    <p:sldId id="358" r:id="rId34"/>
    <p:sldId id="359" r:id="rId35"/>
    <p:sldId id="360" r:id="rId36"/>
    <p:sldId id="361" r:id="rId37"/>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02C"/>
    <a:srgbClr val="FF8011"/>
    <a:srgbClr val="FFFEFE"/>
    <a:srgbClr val="4C92C3"/>
    <a:srgbClr val="0070C0"/>
    <a:srgbClr val="65A9D9"/>
    <a:srgbClr val="00ADED"/>
    <a:srgbClr val="FF0066"/>
    <a:srgbClr val="0000CC"/>
    <a:srgbClr val="005A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9097" autoAdjust="0"/>
  </p:normalViewPr>
  <p:slideViewPr>
    <p:cSldViewPr snapToGrid="0">
      <p:cViewPr varScale="1">
        <p:scale>
          <a:sx n="90" d="100"/>
          <a:sy n="90" d="100"/>
        </p:scale>
        <p:origin x="1856" y="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碰撞風險評估法</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下時間段狀態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理想狀態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現在闡述一下本研究的模擬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的行為</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假設</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首先，本研究總共進行了三種駕駛行為的模擬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第一為跟車行為，主要探討車輛追撞事故</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第二為超車行為，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自行選擇</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超車時機，可能會發生追撞及車輛擦撞的事故</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最後是無保護左轉行為，</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自行選</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擇的</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轉彎時機</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本研究之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模擬環境的建置會符合數個假設</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駕駛能精準感測其他車輛狀態，且無視野遮擋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當最佳化無解時，車輛會根據情況施以最大減速度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模擬環境為一般台灣道路，車道寬為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公尺，最高限速為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70km/h</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首先是跟車行為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如左圖所示，前車會以車速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行駛，車輛間初始車距皆設為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，後車的理想速度則為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本模擬共有三種情況</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第一，前車定速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。調整工況的參數有後車可接受風險，以及後車</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理想</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第二，前車週期性的變速，後車的</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。調整工況的參數有後車可接受風險，以及前車變速週期。</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第三為縱向的三車跟車行為，最前車執行週期為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秒的變速行駛，後方兩車的</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皆為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，最後方車輛的可接受風險設為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。中間車的可接受風險則是調整工況的參數。</a:t>
            </a:r>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在前車定速工況中，表格上半部分，後車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。車速差較小時可以看到不同可接受風險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的後車之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差不多。隨著可接受風險變大，感到危險而開始減速的時間會比較晚，</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與前車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最短車距也會變小。</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表格下半部分，後車</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70-</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的工況，</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兩</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車速差來到</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30</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公里每小時</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。此時</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若</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後車可接受風險較大，會煞車不及會追撞前車；</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只有</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可接受風險小，也就是駕駛較保守能才能順利完成跟車。</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在前車變速工況中，表格上半部為前車週期為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24</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秒的三種結果。雖然</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皆</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跟車成功，但可以注意到，可接受風險為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時，最短車距僅</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0.048m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代表差點發生碰撞。可接受風險越小則兩車間最短車距越大、越安全。</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另一點值得注意的是，在可接受風險為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時，速度震盪的時間較短，代表較快貼合前車速度，進行跟車；過於激進或過於保守的可接受風險皆需要花費較長時間才能與前車速度達到貼合。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秒，前車變速急遽，車輛預測誤差會較大，因此相對高的可接受風險如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0.05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皆會發生碰撞，只有可接受風險為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在三車跟車的工況中，可以看到在中間車的可接受風險為較保守的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時會與後車發生追撞，而當中間車可接受風險為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反而不會導致後車與它發生碰撞。因此，當多台跟車時，並非一昧的保守駕駛就能避免碰撞發生。</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其次是超車行為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如左圖所示，慢車道初始車距設為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，慢車道前車會以定速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行駛，後車的理想速度則為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統一的車輛可接受風險</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55- </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的公況中可以看到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時，會讓快車道的間距過小，導致慢車道後車超車時，遭到第二台直行車追撞。</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時，超車車輛嘗試在第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台</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間超車失敗後，回到慢車道跟車，等到三台車全部通過才進行超車。</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時，慢車道後車反而一開始就會從第二及第三台直行車中間進行超車。</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的工況中可以看到，慢車道的後車在不同可接受風險下，皆會從第二及第三台直行車中間進行超車。當大家的可接受風險為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時，此行為都能順利完成。但是，當可接受風險為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時，由於超車車輛對快車道</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車之車距較保守，較晚執行超車，導致第三台直行車閃避不及追撞。</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從此實驗可得知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車輛間行為保守或激進，會影響快車的超車時機，在不同可接受風險下，皆可能導致不同駕駛決策行為，因此比起以保守行駛，更應該根據環境調整可接受風險。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如左圖所示，對向車道的三台直行車會以定速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行駛。可改變的工況參數有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轉彎車之車速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轉彎車的可接受風險</a:t>
            </a:r>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所有工況的轉彎結果如左表所示。可以看到當可接受風險為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時，也就是在沒有考慮風險的情況下，車輛只有在最安全的工況下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能成功通過。而可接受風險為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個工況中有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個成功。當可接受風險為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時，若是轉彎車速低，且直行車的間距較小，則轉彎車會耗費一段時間等三輛車都通過後才進行左轉。</a:t>
            </a: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最後對本研究的貢獻進行總結。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首先本研究透過改變駕駛可接受風險，探討不同駕駛風格對一些特定駕駛行為的影響。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此外建立了基於指數分布風險評估的駕駛行為模型，且可以適用於多種駕駛環境。</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以下也列出了幾點未來展望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提高模擬環境複雜度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使用更精確車輛模型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更好的碰撞風險分析方法</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加入人類社會行為</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首先是研究的背景。近年來越來越多自動駕駛的相關技術被開發及實裝於車輛上，發展自動駕駛技術可以減少人類的不當駕駛行為，目的為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mn-ea"/>
                <a:cs typeface="Times New Roman" panose="02020603050405020304" pitchFamily="18" charset="0"/>
              </a:rPr>
              <a:t>提高燃料使用效率</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減少交通</a:t>
            </a:r>
            <a:r>
              <a:rPr lang="zh-TW" altLang="zh-TW" sz="1800" kern="100" dirty="0">
                <a:effectLst/>
                <a:latin typeface="Calibri" panose="020F0502020204030204" pitchFamily="34" charset="0"/>
                <a:ea typeface="+mn-ea"/>
                <a:cs typeface="Times New Roman" panose="02020603050405020304" pitchFamily="18" charset="0"/>
              </a:rPr>
              <a:t>花費時間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降低交通事故的發生及危害</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然而如今全球能使用自駕車的區域相當有限，原因不僅在於軟硬體及感測器限制，還有牽扯到人的諸多議題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b="0" kern="12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200" dirty="0">
                <a:solidFill>
                  <a:schemeClr val="tx1"/>
                </a:solidFill>
                <a:effectLst/>
                <a:latin typeface="+mn-lt"/>
                <a:ea typeface="+mn-ea"/>
                <a:cs typeface="+mn-cs"/>
              </a:rPr>
              <a:t>最重要的是，自駕車該如何面對與人類駕駛行為上的差異</a:t>
            </a:r>
            <a:r>
              <a:rPr lang="en-US" altLang="zh-TW" sz="1800" b="0" kern="1200" dirty="0">
                <a:solidFill>
                  <a:schemeClr val="tx1"/>
                </a:solidFill>
                <a:effectLst/>
                <a:latin typeface="+mn-lt"/>
                <a:ea typeface="+mn-ea"/>
                <a:cs typeface="+mn-cs"/>
              </a:rPr>
              <a:t>? </a:t>
            </a:r>
            <a:r>
              <a:rPr lang="zh-TW" altLang="en-US" sz="1800" b="0" kern="1200" dirty="0">
                <a:solidFill>
                  <a:schemeClr val="tx1"/>
                </a:solidFill>
                <a:effectLst/>
                <a:latin typeface="+mn-lt"/>
                <a:ea typeface="+mn-ea"/>
                <a:cs typeface="+mn-cs"/>
              </a:rPr>
              <a:t>這已成為自駕車輛發展上的一大挑戰。</a:t>
            </a:r>
          </a:p>
          <a:p>
            <a:r>
              <a:rPr lang="zh-TW" altLang="en-US" sz="1800" b="0" kern="1200" dirty="0">
                <a:solidFill>
                  <a:schemeClr val="tx1"/>
                </a:solidFill>
                <a:effectLst/>
                <a:latin typeface="+mn-lt"/>
                <a:ea typeface="+mn-ea"/>
                <a:cs typeface="+mn-cs"/>
              </a:rPr>
              <a:t>看到投影片的右圖，有報告分析了自</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年美國舊金山的道路事故，黑色為純人類駕駛事故，白色為自駕車參與。結果顯示兩者間發生事故的類型有很大差異。</a:t>
            </a: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因此，這項研究的動機，起於探討自駕車與人類駕駛之差異。這個差異大致上可以分為兩部分，駕駛風格與社會行為。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由於在駕駛風格部分，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普遍上自駕車被認為較人類駕駛更為保守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本研究主要想對駕駛風格進行探討。</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而眾多影響駕駛風格的因素中，</a:t>
            </a:r>
            <a:r>
              <a:rPr lang="zh-TW" altLang="en-US" sz="2800" dirty="0">
                <a:solidFill>
                  <a:srgbClr val="FF0000"/>
                </a:solidFill>
                <a:latin typeface="+mj-ea"/>
                <a:ea typeface="+mj-ea"/>
                <a:cs typeface="Arial"/>
              </a:rPr>
              <a:t>「可接受風險」為最容易</a:t>
            </a:r>
            <a:r>
              <a:rPr lang="zh-TW" altLang="en-US" sz="1800" dirty="0">
                <a:solidFill>
                  <a:srgbClr val="FF0000"/>
                </a:solidFill>
                <a:latin typeface="+mj-ea"/>
                <a:ea typeface="+mj-ea"/>
                <a:cs typeface="Arial"/>
              </a:rPr>
              <a:t>量化之因子，</a:t>
            </a:r>
            <a:r>
              <a:rPr lang="zh-TW" altLang="en-US" sz="2800" dirty="0">
                <a:solidFill>
                  <a:srgbClr val="FF0000"/>
                </a:solidFill>
                <a:latin typeface="+mj-ea"/>
                <a:ea typeface="+mj-ea"/>
                <a:cs typeface="Arial"/>
              </a:rPr>
              <a:t>也容易直觀上模擬對駕駛風格的影響。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因此，本研究的目的為基於「合適的碰撞風險評估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透過改變駕駛可接受風險</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模擬不同駕駛風格會對交通的影響。</a:t>
            </a: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現在，我介紹本研究的實驗流程，右圖為流程圖，主要可以分為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模擬的前置作業</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駕駛行為模擬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終止模擬的判定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根據模擬的駕駛行為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進行工況參數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接著進到駕駛行為模型，</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兩個部分組成</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第一部分為碰撞風險評估。駕駛會根據路線計算理想狀態，並對其他車輛的未來狀</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進行預測後，進行碰撞風險評估。</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接下來駕駛會</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根據評估的風險</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進行最佳化碰撞迴避，</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將“可接受風險”設為限制，在風險範圍內透過最佳化方法找到與駕駛理想行為差距最小之車輛狀態，並更新車輛狀態</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最後會根據更新的車輛狀態進行終止模擬的判定，判定條件有兩種</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當駕駛完成想指定的駕駛行為</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或碰撞發生時會終止模擬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如果都沒有符合以上條件則會回到上層迴圈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模擬結束後，</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此研究會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再根據結果進行分析</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本研究選用「基於指數分布的機率風險」作為風險評估方法。</a:t>
            </a:r>
          </a:p>
          <a:p>
            <a:pPr marL="0" indent="0">
              <a:buFont typeface="Arial" panose="020B0604020202020204" pitchFamily="34" charset="0"/>
              <a:buNone/>
            </a:pPr>
            <a:r>
              <a:rPr kumimoji="1" lang="zh-TW" altLang="en-US" dirty="0"/>
              <a:t>指數分布模型是基於行人動力學中社會力模型，用路人間排斥力與距離程指數負相關的假設而生的機率碰撞風險評估。</a:t>
            </a:r>
            <a:endParaRPr kumimoji="1" lang="en-US" altLang="zh-TW" dirty="0"/>
          </a:p>
          <a:p>
            <a:pPr marL="0" indent="0">
              <a:buFont typeface="Arial" panose="020B0604020202020204" pitchFamily="34" charset="0"/>
              <a:buNone/>
            </a:pPr>
            <a:r>
              <a:rPr kumimoji="1" lang="zh-TW" altLang="en-US" dirty="0"/>
              <a:t>在這裡，</a:t>
            </a:r>
            <a:r>
              <a:rPr kumimoji="1" lang="en-US" altLang="zh-TW" dirty="0"/>
              <a:t>d</a:t>
            </a:r>
            <a:r>
              <a:rPr kumimoji="1" lang="zh-TW" altLang="en-US" dirty="0"/>
              <a:t>為兩車中心連線之距離，</a:t>
            </a:r>
            <a:r>
              <a:rPr kumimoji="1" lang="en-US" altLang="zh-TW" dirty="0"/>
              <a:t>theta</a:t>
            </a:r>
            <a:r>
              <a:rPr kumimoji="1" lang="zh-TW" altLang="en-US" dirty="0"/>
              <a:t>為兩車連線之夾角，</a:t>
            </a:r>
            <a:r>
              <a:rPr kumimoji="1" lang="en-US" altLang="zh-TW" dirty="0" err="1"/>
              <a:t>rs</a:t>
            </a:r>
            <a:r>
              <a:rPr kumimoji="1" lang="zh-TW" altLang="en-US" dirty="0"/>
              <a:t>、</a:t>
            </a:r>
            <a:r>
              <a:rPr kumimoji="1" lang="en-US" altLang="zh-TW" dirty="0" err="1"/>
              <a:t>ro</a:t>
            </a:r>
            <a:r>
              <a:rPr kumimoji="1" lang="zh-TW" altLang="en-US" dirty="0"/>
              <a:t>都是依兩車連線之角度而變的車輛碰撞邊界半徑，所以</a:t>
            </a:r>
            <a:r>
              <a:rPr kumimoji="1" lang="en-US" altLang="zh-TW" dirty="0"/>
              <a:t>(d-</a:t>
            </a:r>
            <a:r>
              <a:rPr kumimoji="1" lang="en-US" altLang="zh-TW" dirty="0" err="1"/>
              <a:t>rs</a:t>
            </a:r>
            <a:r>
              <a:rPr kumimoji="1" lang="en-US" altLang="zh-TW" dirty="0"/>
              <a:t>-</a:t>
            </a:r>
            <a:r>
              <a:rPr kumimoji="1" lang="en-US" altLang="zh-TW" dirty="0" err="1"/>
              <a:t>ro</a:t>
            </a:r>
            <a:r>
              <a:rPr kumimoji="1" lang="en-US" altLang="zh-TW" dirty="0"/>
              <a:t>)</a:t>
            </a:r>
            <a:r>
              <a:rPr kumimoji="1" lang="zh-TW" altLang="en-US" dirty="0"/>
              <a:t>，是兩車邊界之距離。</a:t>
            </a:r>
          </a:p>
          <a:p>
            <a:pPr marL="0" indent="0">
              <a:buFont typeface="Arial" panose="020B0604020202020204" pitchFamily="34" charset="0"/>
              <a:buNone/>
            </a:pPr>
            <a:r>
              <a:rPr kumimoji="1" lang="zh-TW" altLang="en-US" dirty="0"/>
              <a:t>而由指數分布模型構成的碰撞風險為</a:t>
            </a:r>
            <a:r>
              <a:rPr kumimoji="1" lang="en-US" altLang="zh-TW" dirty="0"/>
              <a:t>exponential </a:t>
            </a:r>
            <a:r>
              <a:rPr kumimoji="1" lang="zh-TW" altLang="en-US" dirty="0"/>
              <a:t>的 </a:t>
            </a:r>
            <a:r>
              <a:rPr kumimoji="1" lang="en-US" altLang="zh-TW" dirty="0"/>
              <a:t>– lambda </a:t>
            </a:r>
            <a:r>
              <a:rPr kumimoji="1" lang="zh-TW" altLang="en-US" dirty="0"/>
              <a:t>乘上兩車邊界之距離</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33763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接著，對此研究使用的蛋形的碰撞邊界進行定義，車長為</a:t>
            </a:r>
            <a:r>
              <a:rPr kumimoji="1" lang="en-US" altLang="zh-TW" dirty="0"/>
              <a:t>L</a:t>
            </a:r>
            <a:r>
              <a:rPr kumimoji="1" lang="zh-TW" altLang="en-US" dirty="0"/>
              <a:t>，車寬為</a:t>
            </a:r>
            <a:r>
              <a:rPr kumimoji="1" lang="en-US" altLang="zh-TW" dirty="0"/>
              <a:t>w</a:t>
            </a:r>
            <a:r>
              <a:rPr kumimoji="1" lang="zh-TW" altLang="en-US" dirty="0"/>
              <a:t>。假設駕駛中心位於車寬正中間，距離車頭為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r>
              <a:rPr kumimoji="1" lang="zh-TW" altLang="en-US" dirty="0"/>
              <a:t>。</a:t>
            </a:r>
          </a:p>
          <a:p>
            <a:pPr marL="0" indent="0">
              <a:buFont typeface="Arial" panose="020B0604020202020204" pitchFamily="34" charset="0"/>
              <a:buNone/>
            </a:pPr>
            <a:r>
              <a:rPr kumimoji="1" lang="zh-TW" altLang="en-US" dirty="0"/>
              <a:t>以此點為中心可以把車輛碰撞邊界由兩個半橢圓組成，車頭方向橢圓長軸為</a:t>
            </a:r>
            <a:r>
              <a:rPr kumimoji="1" lang="en-US" altLang="zh-TW" dirty="0"/>
              <a:t>gamma L</a:t>
            </a:r>
            <a:r>
              <a:rPr kumimoji="1" lang="zh-TW" altLang="en-US" dirty="0"/>
              <a:t>，短軸為</a:t>
            </a:r>
            <a:r>
              <a:rPr kumimoji="1" lang="en-US" altLang="zh-TW" dirty="0"/>
              <a:t>w/2</a:t>
            </a:r>
            <a:r>
              <a:rPr kumimoji="1" lang="zh-TW" altLang="en-US" dirty="0"/>
              <a:t>半橢圓；車尾方向則長軸為</a:t>
            </a:r>
            <a:r>
              <a:rPr kumimoji="1" lang="en-US" altLang="zh-TW" dirty="0"/>
              <a:t>(1-gamma)*L</a:t>
            </a:r>
            <a:r>
              <a:rPr kumimoji="1" lang="zh-TW" altLang="en-US" dirty="0"/>
              <a:t>，短軸為</a:t>
            </a:r>
            <a:r>
              <a:rPr kumimoji="1" lang="en-US" altLang="zh-TW" dirty="0"/>
              <a:t>w/2</a:t>
            </a:r>
            <a:r>
              <a:rPr kumimoji="1" lang="zh-TW" altLang="en-US" dirty="0"/>
              <a:t>半橢圓。</a:t>
            </a:r>
            <a:endParaRPr kumimoji="1" lang="en-US" altLang="zh-TW" dirty="0"/>
          </a:p>
          <a:p>
            <a:pPr marL="0" indent="0">
              <a:buFont typeface="Arial" panose="020B0604020202020204" pitchFamily="34" charset="0"/>
              <a:buNone/>
            </a:pPr>
            <a:r>
              <a:rPr kumimoji="1" lang="zh-TW" altLang="en-US" dirty="0"/>
              <a:t>由此形成蛋形，它的碰撞半徑</a:t>
            </a:r>
            <a:r>
              <a:rPr kumimoji="1" lang="en-US" altLang="zh-TW" dirty="0" err="1"/>
              <a:t>rs</a:t>
            </a:r>
            <a:r>
              <a:rPr kumimoji="1" lang="zh-TW" altLang="en-US" dirty="0"/>
              <a:t>或</a:t>
            </a:r>
            <a:r>
              <a:rPr kumimoji="1" lang="en-US" altLang="zh-TW" dirty="0" err="1"/>
              <a:t>ro</a:t>
            </a:r>
            <a:r>
              <a:rPr kumimoji="1" lang="zh-TW" altLang="en-US" dirty="0"/>
              <a:t>為角度的函數，會依照不同的夾角而有不同的數值。</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一般來說，在車輛行駛方向上障礙物，駕駛會感受到較大的碰撞可能性。因此，本研究假設駕駛對車輛朝向的敏感度較高，在較遠距離就會感受到危險。</a:t>
            </a:r>
          </a:p>
          <a:p>
            <a:r>
              <a:rPr lang="zh-TW" altLang="en-US" dirty="0"/>
              <a:t>本研究使用的指數分布模型，會根據車輛的朝向方向改變指數分布中的 </a:t>
            </a:r>
            <a:r>
              <a:rPr lang="en-US" altLang="zh-TW" dirty="0"/>
              <a:t>lambda</a:t>
            </a:r>
            <a:r>
              <a:rPr lang="zh-TW" altLang="en-US" dirty="0"/>
              <a:t>值，車輛朝向為</a:t>
            </a:r>
            <a:r>
              <a:rPr lang="en-US" altLang="zh-TW" dirty="0"/>
              <a:t>lambda longitudinal</a:t>
            </a:r>
            <a:r>
              <a:rPr lang="zh-TW" altLang="en-US" dirty="0"/>
              <a:t>；而車輛的側向為 </a:t>
            </a:r>
            <a:r>
              <a:rPr lang="en-US" altLang="zh-TW" dirty="0"/>
              <a:t>lambda lateral</a:t>
            </a:r>
            <a:r>
              <a:rPr lang="zh-TW" altLang="en-US" dirty="0"/>
              <a:t>。</a:t>
            </a:r>
          </a:p>
          <a:p>
            <a:r>
              <a:rPr lang="zh-TW" altLang="en-US" dirty="0"/>
              <a:t>可以看到在改變</a:t>
            </a:r>
            <a:r>
              <a:rPr lang="en-US" altLang="zh-TW" dirty="0"/>
              <a:t>lambda</a:t>
            </a:r>
            <a:r>
              <a:rPr lang="zh-TW" altLang="en-US" dirty="0"/>
              <a:t>值後，在相同的可接受風險下，駕駛在前進方向能從更遠的地方感受到風險。</a:t>
            </a:r>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都被</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軸中</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81.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00.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0.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380.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4.xml"/><Relationship Id="rId7" Type="http://schemas.openxmlformats.org/officeDocument/2006/relationships/image" Target="../media/image53.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emf"/><Relationship Id="rId5" Type="http://schemas.openxmlformats.org/officeDocument/2006/relationships/image" Target="../media/image5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80.png"/><Relationship Id="rId4" Type="http://schemas.openxmlformats.org/officeDocument/2006/relationships/image" Target="../media/image57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6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0.png"/><Relationship Id="rId5" Type="http://schemas.openxmlformats.org/officeDocument/2006/relationships/image" Target="../media/image62.png"/><Relationship Id="rId4" Type="http://schemas.openxmlformats.org/officeDocument/2006/relationships/notesSlide" Target="../notesSlides/notesSlide23.xml"/><Relationship Id="rId9" Type="http://schemas.openxmlformats.org/officeDocument/2006/relationships/image" Target="../media/image64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1.png"/><Relationship Id="rId5" Type="http://schemas.microsoft.com/office/2007/relationships/media" Target="../media/media7.mp4"/><Relationship Id="rId10" Type="http://schemas.openxmlformats.org/officeDocument/2006/relationships/image" Target="../media/image70.png"/><Relationship Id="rId4" Type="http://schemas.openxmlformats.org/officeDocument/2006/relationships/video" Target="../media/media6.mp4"/><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4.png"/><Relationship Id="rId4" Type="http://schemas.openxmlformats.org/officeDocument/2006/relationships/video" Target="../media/media9.mp4"/><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r>
              <a:rPr lang="zh-TW" altLang="en-US" sz="1800" b="1" dirty="0">
                <a:latin typeface="微軟正黑體"/>
                <a:cs typeface="Times New Roman"/>
              </a:rPr>
              <a:t>國立台灣大學機械工程所 設計組</a:t>
            </a:r>
            <a:br>
              <a:rPr lang="en-US" altLang="zh-TW" sz="1800" b="1" dirty="0">
                <a:latin typeface="微軟正黑體"/>
                <a:cs typeface="Times New Roman"/>
              </a:rPr>
            </a:br>
            <a:br>
              <a:rPr lang="en" altLang="zh-TW" sz="18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b="1" dirty="0">
                <a:latin typeface="+mj-ea"/>
                <a:cs typeface="Times New Roman"/>
              </a:rPr>
              <a:t>詹魁元</a:t>
            </a:r>
            <a:r>
              <a:rPr lang="zh-TW" altLang="en-US" sz="1800" dirty="0">
                <a:latin typeface="+mj-ea"/>
                <a:cs typeface="Times New Roman"/>
              </a:rPr>
              <a:t>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
        <p:nvSpPr>
          <p:cNvPr id="5" name="文字方塊 4">
            <a:extLst>
              <a:ext uri="{FF2B5EF4-FFF2-40B4-BE49-F238E27FC236}">
                <a16:creationId xmlns:a16="http://schemas.microsoft.com/office/drawing/2014/main" id="{805698F2-9EDB-4282-9935-1DFE72A26BAC}"/>
              </a:ext>
            </a:extLst>
          </p:cNvPr>
          <p:cNvSpPr txBox="1"/>
          <p:nvPr/>
        </p:nvSpPr>
        <p:spPr>
          <a:xfrm>
            <a:off x="2575152" y="1877851"/>
            <a:ext cx="3993696" cy="923330"/>
          </a:xfrm>
          <a:prstGeom prst="rect">
            <a:avLst/>
          </a:prstGeom>
          <a:noFill/>
        </p:spPr>
        <p:txBody>
          <a:bodyPr wrap="square">
            <a:spAutoFit/>
          </a:bodyPr>
          <a:lstStyle/>
          <a:p>
            <a:endParaRPr lang="en-US" altLang="zh-TW" dirty="0">
              <a:latin typeface="Bahnschrift SemiBold Condensed" panose="020B0502040204020203" pitchFamily="34" charset="0"/>
            </a:endParaRPr>
          </a:p>
          <a:p>
            <a:r>
              <a:rPr lang="en-US" altLang="zh-TW" sz="3600" b="1" dirty="0" err="1">
                <a:solidFill>
                  <a:schemeClr val="bg2"/>
                </a:solidFill>
                <a:effectLst>
                  <a:outerShdw blurRad="38100" dist="38100" dir="2700000" algn="tl">
                    <a:srgbClr val="000000">
                      <a:alpha val="43137"/>
                    </a:srgbClr>
                  </a:outerShdw>
                </a:effectLst>
                <a:latin typeface="Bahnschrift SemiBold Condensed" panose="020B0502040204020203" pitchFamily="34" charset="0"/>
              </a:rPr>
              <a:t>iCMMT</a:t>
            </a:r>
            <a:r>
              <a:rPr lang="en-US" altLang="zh-TW" sz="3600" b="1" dirty="0">
                <a:solidFill>
                  <a:schemeClr val="bg2"/>
                </a:solidFill>
                <a:effectLst>
                  <a:outerShdw blurRad="38100" dist="38100" dir="2700000" algn="tl">
                    <a:srgbClr val="000000">
                      <a:alpha val="43137"/>
                    </a:srgbClr>
                  </a:outerShdw>
                </a:effectLst>
                <a:latin typeface="Bahnschrift SemiBold Condensed" panose="020B0502040204020203" pitchFamily="34" charset="0"/>
              </a:rPr>
              <a:t> and CSMMT 2024</a:t>
            </a:r>
            <a:endParaRPr lang="zh-TW" altLang="en-US" sz="3600" b="1" dirty="0">
              <a:solidFill>
                <a:schemeClr val="bg2"/>
              </a:solidFill>
              <a:effectLst>
                <a:outerShdw blurRad="38100" dist="38100" dir="2700000" algn="tl">
                  <a:srgbClr val="000000">
                    <a:alpha val="43137"/>
                  </a:srgbClr>
                </a:outerShdw>
              </a:effectLst>
              <a:latin typeface="Bahnschrift SemiBold Condensed" panose="020B0502040204020203" pitchFamily="34"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endParaRPr lang="zh-TW" altLang="en-US" sz="2400" dirty="0">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336027" y="3015118"/>
            <a:ext cx="2951266" cy="3197792"/>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28599" y="2645786"/>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sp>
        <p:nvSpPr>
          <p:cNvPr id="14" name="文字方塊 13">
            <a:extLst>
              <a:ext uri="{FF2B5EF4-FFF2-40B4-BE49-F238E27FC236}">
                <a16:creationId xmlns:a16="http://schemas.microsoft.com/office/drawing/2014/main" id="{BCA34291-ED0A-405A-865E-7B982B7C48EF}"/>
              </a:ext>
            </a:extLst>
          </p:cNvPr>
          <p:cNvSpPr txBox="1"/>
          <p:nvPr/>
        </p:nvSpPr>
        <p:spPr>
          <a:xfrm>
            <a:off x="228599" y="1150032"/>
            <a:ext cx="4218141" cy="1200329"/>
          </a:xfrm>
          <a:prstGeom prst="rect">
            <a:avLst/>
          </a:prstGeom>
          <a:noFill/>
        </p:spPr>
        <p:txBody>
          <a:bodyPr wrap="square">
            <a:spAutoFit/>
          </a:bodyPr>
          <a:lstStyle/>
          <a:p>
            <a:r>
              <a:rPr lang="zh-TW" altLang="en-US" b="1" dirty="0"/>
              <a:t>根據</a:t>
            </a:r>
            <a:r>
              <a:rPr lang="en-US" altLang="zh-TW" b="1" dirty="0"/>
              <a:t>:</a:t>
            </a:r>
          </a:p>
          <a:p>
            <a:pPr marL="285750" indent="-285750">
              <a:buFont typeface="Arial" panose="020B0604020202020204" pitchFamily="34" charset="0"/>
              <a:buChar char="•"/>
            </a:pPr>
            <a:r>
              <a:rPr lang="zh-TW" altLang="en-US" b="1" dirty="0">
                <a:solidFill>
                  <a:srgbClr val="0070C0"/>
                </a:solidFill>
              </a:rPr>
              <a:t>碰撞風險評估法</a:t>
            </a:r>
            <a:r>
              <a:rPr lang="en-US" altLang="zh-TW" b="1" dirty="0">
                <a:solidFill>
                  <a:srgbClr val="0070C0"/>
                </a:solidFill>
              </a:rPr>
              <a:t>(</a:t>
            </a:r>
            <a:r>
              <a:rPr lang="zh-TW" altLang="en-US" b="1" dirty="0">
                <a:solidFill>
                  <a:srgbClr val="0070C0"/>
                </a:solidFill>
              </a:rPr>
              <a:t>指數分布機率風險</a:t>
            </a:r>
            <a:r>
              <a:rPr lang="en-US" altLang="zh-TW" b="1" dirty="0">
                <a:solidFill>
                  <a:srgbClr val="0070C0"/>
                </a:solidFill>
              </a:rPr>
              <a:t>)</a:t>
            </a:r>
          </a:p>
          <a:p>
            <a:pPr marL="285750" indent="-285750">
              <a:buFont typeface="Arial" panose="020B0604020202020204" pitchFamily="34" charset="0"/>
              <a:buChar char="•"/>
            </a:pPr>
            <a:r>
              <a:rPr lang="zh-TW" altLang="en-US" b="1" dirty="0">
                <a:solidFill>
                  <a:srgbClr val="0070C0"/>
                </a:solidFill>
              </a:rPr>
              <a:t>車輛模型</a:t>
            </a:r>
            <a:r>
              <a:rPr lang="en-US" altLang="zh-TW" b="1" dirty="0">
                <a:solidFill>
                  <a:srgbClr val="0070C0"/>
                </a:solidFill>
              </a:rPr>
              <a:t>(</a:t>
            </a:r>
            <a:r>
              <a:rPr lang="zh-TW" altLang="en-US" b="1" dirty="0">
                <a:solidFill>
                  <a:srgbClr val="0070C0"/>
                </a:solidFill>
              </a:rPr>
              <a:t>腳踏車模型</a:t>
            </a:r>
            <a:r>
              <a:rPr lang="en-US" altLang="zh-TW" b="1" dirty="0">
                <a:solidFill>
                  <a:srgbClr val="0070C0"/>
                </a:solidFill>
              </a:rPr>
              <a:t>)</a:t>
            </a:r>
          </a:p>
          <a:p>
            <a:r>
              <a:rPr lang="zh-TW" altLang="en-US" b="1" dirty="0"/>
              <a:t>使用最佳化方法進行碰撞迴避</a:t>
            </a:r>
          </a:p>
        </p:txBody>
      </p:sp>
      <p:grpSp>
        <p:nvGrpSpPr>
          <p:cNvPr id="12" name="群組 11">
            <a:extLst>
              <a:ext uri="{FF2B5EF4-FFF2-40B4-BE49-F238E27FC236}">
                <a16:creationId xmlns:a16="http://schemas.microsoft.com/office/drawing/2014/main" id="{2F7165E6-77B7-46B6-A369-F65FDACEB170}"/>
              </a:ext>
            </a:extLst>
          </p:cNvPr>
          <p:cNvGrpSpPr/>
          <p:nvPr/>
        </p:nvGrpSpPr>
        <p:grpSpPr>
          <a:xfrm>
            <a:off x="3904988" y="2573349"/>
            <a:ext cx="5173250" cy="3431367"/>
            <a:chOff x="3761201" y="2899907"/>
            <a:chExt cx="5173250" cy="3431367"/>
          </a:xfrm>
        </p:grpSpPr>
        <p:grpSp>
          <p:nvGrpSpPr>
            <p:cNvPr id="8" name="群組 7">
              <a:extLst>
                <a:ext uri="{FF2B5EF4-FFF2-40B4-BE49-F238E27FC236}">
                  <a16:creationId xmlns:a16="http://schemas.microsoft.com/office/drawing/2014/main" id="{701D0BA5-F3D9-4828-8F22-FA43BAD8707E}"/>
                </a:ext>
              </a:extLst>
            </p:cNvPr>
            <p:cNvGrpSpPr/>
            <p:nvPr/>
          </p:nvGrpSpPr>
          <p:grpSpPr>
            <a:xfrm>
              <a:off x="3761201" y="2899907"/>
              <a:ext cx="5173250" cy="3431367"/>
              <a:chOff x="3848883" y="2686964"/>
              <a:chExt cx="5173250" cy="3431367"/>
            </a:xfrm>
          </p:grpSpPr>
          <p:sp>
            <p:nvSpPr>
              <p:cNvPr id="6" name="矩形 5">
                <a:extLst>
                  <a:ext uri="{FF2B5EF4-FFF2-40B4-BE49-F238E27FC236}">
                    <a16:creationId xmlns:a16="http://schemas.microsoft.com/office/drawing/2014/main" id="{354D8B96-8063-4CEA-8F82-36F8BF3ABE90}"/>
                  </a:ext>
                </a:extLst>
              </p:cNvPr>
              <p:cNvSpPr/>
              <p:nvPr/>
            </p:nvSpPr>
            <p:spPr>
              <a:xfrm>
                <a:off x="3848883" y="2686964"/>
                <a:ext cx="5173250" cy="34313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792720B9-B09E-4021-9971-837CE60C5485}"/>
                  </a:ext>
                </a:extLst>
              </p:cNvPr>
              <p:cNvGrpSpPr/>
              <p:nvPr/>
            </p:nvGrpSpPr>
            <p:grpSpPr>
              <a:xfrm>
                <a:off x="4044886" y="2936319"/>
                <a:ext cx="4824561" cy="2970434"/>
                <a:chOff x="4094231" y="2915714"/>
                <a:chExt cx="4824561" cy="2970434"/>
              </a:xfrm>
            </p:grpSpPr>
            <p:sp>
              <p:nvSpPr>
                <p:cNvPr id="10" name="文字方塊 9">
                  <a:extLst>
                    <a:ext uri="{FF2B5EF4-FFF2-40B4-BE49-F238E27FC236}">
                      <a16:creationId xmlns:a16="http://schemas.microsoft.com/office/drawing/2014/main" id="{4EB7311A-73D0-4753-B23E-A1F07A068B4A}"/>
                    </a:ext>
                  </a:extLst>
                </p:cNvPr>
                <p:cNvSpPr txBox="1"/>
                <p:nvPr/>
              </p:nvSpPr>
              <p:spPr>
                <a:xfrm>
                  <a:off x="4221295" y="5147484"/>
                  <a:ext cx="4685907" cy="738664"/>
                </a:xfrm>
                <a:prstGeom prst="rect">
                  <a:avLst/>
                </a:prstGeom>
                <a:noFill/>
              </p:spPr>
              <p:txBody>
                <a:bodyPr wrap="square" rtlCol="0">
                  <a:spAutoFit/>
                </a:bodyPr>
                <a:lstStyle/>
                <a:p>
                  <a:r>
                    <a:rPr lang="zh-TW" altLang="en-US" sz="1400" b="1" dirty="0">
                      <a:latin typeface="+mj-ea"/>
                      <a:ea typeface="+mj-ea"/>
                    </a:rPr>
                    <a:t>在確保駕駛受到風險小於可接受風險限制下，找到滿足車輛模型及性能且與最佳路徑相差最小的車輛下時間段狀態及輸入之控制命令</a:t>
                  </a:r>
                  <a:endParaRPr lang="en-US" altLang="zh-TW" sz="1400" b="1" dirty="0">
                    <a:latin typeface="+mj-ea"/>
                    <a:ea typeface="+mj-ea"/>
                  </a:endParaRPr>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rotWithShape="1">
                <a:blip r:embed="rId4">
                  <a:extLst>
                    <a:ext uri="{28A0092B-C50C-407E-A947-70E740481C1C}">
                      <a14:useLocalDpi xmlns:a14="http://schemas.microsoft.com/office/drawing/2010/main" val="0"/>
                    </a:ext>
                  </a:extLst>
                </a:blip>
                <a:srcRect r="13137"/>
                <a:stretch/>
              </p:blipFill>
              <p:spPr>
                <a:xfrm>
                  <a:off x="4094231" y="2915714"/>
                  <a:ext cx="4824561" cy="2199684"/>
                </a:xfrm>
                <a:prstGeom prst="rect">
                  <a:avLst/>
                </a:prstGeom>
              </p:spPr>
            </p:pic>
          </p:grpSp>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46061BA-8574-4B1C-BE52-4AB0227B41E6}"/>
                    </a:ext>
                  </a:extLst>
                </p:cNvPr>
                <p:cNvSpPr/>
                <p:nvPr/>
              </p:nvSpPr>
              <p:spPr>
                <a:xfrm>
                  <a:off x="5924550" y="3784600"/>
                  <a:ext cx="33020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r>
                              <a:rPr lang="en-US" altLang="zh-TW" b="0" i="1" smtClean="0">
                                <a:solidFill>
                                  <a:schemeClr val="tx1"/>
                                </a:solidFill>
                                <a:latin typeface="Cambria Math" panose="02040503050406030204" pitchFamily="18" charset="0"/>
                              </a:rPr>
                              <m:t>𝑡</m:t>
                            </m:r>
                          </m:sub>
                        </m:sSub>
                      </m:oMath>
                    </m:oMathPara>
                  </a14:m>
                  <a:endParaRPr lang="zh-TW" altLang="en-US" dirty="0">
                    <a:solidFill>
                      <a:schemeClr val="tx1"/>
                    </a:solidFill>
                  </a:endParaRPr>
                </a:p>
              </p:txBody>
            </p:sp>
          </mc:Choice>
          <mc:Fallback xmlns="">
            <p:sp>
              <p:nvSpPr>
                <p:cNvPr id="11" name="矩形 10">
                  <a:extLst>
                    <a:ext uri="{FF2B5EF4-FFF2-40B4-BE49-F238E27FC236}">
                      <a16:creationId xmlns:a16="http://schemas.microsoft.com/office/drawing/2014/main" id="{C46061BA-8574-4B1C-BE52-4AB0227B41E6}"/>
                    </a:ext>
                  </a:extLst>
                </p:cNvPr>
                <p:cNvSpPr>
                  <a:spLocks noRot="1" noChangeAspect="1" noMove="1" noResize="1" noEditPoints="1" noAdjustHandles="1" noChangeArrowheads="1" noChangeShapeType="1" noTextEdit="1"/>
                </p:cNvSpPr>
                <p:nvPr/>
              </p:nvSpPr>
              <p:spPr>
                <a:xfrm>
                  <a:off x="5924550" y="3784600"/>
                  <a:ext cx="330200" cy="273050"/>
                </a:xfrm>
                <a:prstGeom prst="rect">
                  <a:avLst/>
                </a:prstGeom>
                <a:blipFill>
                  <a:blip r:embed="rId5"/>
                  <a:stretch>
                    <a:fillRect l="-9091" b="-17778"/>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7BB9F731-7F2F-469E-8C3A-A882774B8E9F}"/>
                    </a:ext>
                  </a:extLst>
                </p:cNvPr>
                <p:cNvSpPr/>
                <p:nvPr/>
              </p:nvSpPr>
              <p:spPr>
                <a:xfrm>
                  <a:off x="7858210" y="3790950"/>
                  <a:ext cx="590721"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𝑑𝑡</m:t>
                            </m:r>
                          </m:sub>
                        </m:sSub>
                      </m:oMath>
                    </m:oMathPara>
                  </a14:m>
                  <a:endParaRPr lang="zh-TW" altLang="en-US" dirty="0">
                    <a:solidFill>
                      <a:schemeClr val="tx1"/>
                    </a:solidFill>
                  </a:endParaRPr>
                </a:p>
              </p:txBody>
            </p:sp>
          </mc:Choice>
          <mc:Fallback xmlns="">
            <p:sp>
              <p:nvSpPr>
                <p:cNvPr id="21" name="矩形 20">
                  <a:extLst>
                    <a:ext uri="{FF2B5EF4-FFF2-40B4-BE49-F238E27FC236}">
                      <a16:creationId xmlns:a16="http://schemas.microsoft.com/office/drawing/2014/main" id="{7BB9F731-7F2F-469E-8C3A-A882774B8E9F}"/>
                    </a:ext>
                  </a:extLst>
                </p:cNvPr>
                <p:cNvSpPr>
                  <a:spLocks noRot="1" noChangeAspect="1" noMove="1" noResize="1" noEditPoints="1" noAdjustHandles="1" noChangeArrowheads="1" noChangeShapeType="1" noTextEdit="1"/>
                </p:cNvSpPr>
                <p:nvPr/>
              </p:nvSpPr>
              <p:spPr>
                <a:xfrm>
                  <a:off x="7858210" y="3790950"/>
                  <a:ext cx="590721" cy="273050"/>
                </a:xfrm>
                <a:prstGeom prst="rect">
                  <a:avLst/>
                </a:prstGeom>
                <a:blipFill>
                  <a:blip r:embed="rId6"/>
                  <a:stretch>
                    <a:fillRect l="-9278" b="-20000"/>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4C1D5CBA-7015-4E3E-A5D5-AC366143DA83}"/>
                    </a:ext>
                  </a:extLst>
                </p:cNvPr>
                <p:cNvSpPr/>
                <p:nvPr/>
              </p:nvSpPr>
              <p:spPr>
                <a:xfrm>
                  <a:off x="6546849" y="4350489"/>
                  <a:ext cx="215901"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sub>
                            </m:sSub>
                          </m:sub>
                        </m:sSub>
                      </m:oMath>
                    </m:oMathPara>
                  </a14:m>
                  <a:endParaRPr lang="zh-TW" altLang="en-US" dirty="0">
                    <a:solidFill>
                      <a:schemeClr val="tx1"/>
                    </a:solidFill>
                  </a:endParaRPr>
                </a:p>
              </p:txBody>
            </p:sp>
          </mc:Choice>
          <mc:Fallback xmlns="">
            <p:sp>
              <p:nvSpPr>
                <p:cNvPr id="22" name="矩形 21">
                  <a:extLst>
                    <a:ext uri="{FF2B5EF4-FFF2-40B4-BE49-F238E27FC236}">
                      <a16:creationId xmlns:a16="http://schemas.microsoft.com/office/drawing/2014/main" id="{4C1D5CBA-7015-4E3E-A5D5-AC366143DA83}"/>
                    </a:ext>
                  </a:extLst>
                </p:cNvPr>
                <p:cNvSpPr>
                  <a:spLocks noRot="1" noChangeAspect="1" noMove="1" noResize="1" noEditPoints="1" noAdjustHandles="1" noChangeArrowheads="1" noChangeShapeType="1" noTextEdit="1"/>
                </p:cNvSpPr>
                <p:nvPr/>
              </p:nvSpPr>
              <p:spPr>
                <a:xfrm>
                  <a:off x="6546849" y="4350489"/>
                  <a:ext cx="215901" cy="273050"/>
                </a:xfrm>
                <a:prstGeom prst="rect">
                  <a:avLst/>
                </a:prstGeom>
                <a:blipFill>
                  <a:blip r:embed="rId7"/>
                  <a:stretch>
                    <a:fillRect l="-60000" r="-20000" b="-2444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2E32339C-5BB6-4DFF-967B-C6D89A905946}"/>
                    </a:ext>
                  </a:extLst>
                </p:cNvPr>
                <p:cNvSpPr/>
                <p:nvPr/>
              </p:nvSpPr>
              <p:spPr>
                <a:xfrm>
                  <a:off x="8153570" y="4350489"/>
                  <a:ext cx="59072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𝑑𝑡</m:t>
                                </m:r>
                              </m:sub>
                            </m:sSub>
                          </m:sub>
                        </m:sSub>
                      </m:oMath>
                    </m:oMathPara>
                  </a14:m>
                  <a:endParaRPr lang="zh-TW" altLang="en-US" dirty="0">
                    <a:solidFill>
                      <a:schemeClr val="tx1"/>
                    </a:solidFill>
                  </a:endParaRPr>
                </a:p>
              </p:txBody>
            </p:sp>
          </mc:Choice>
          <mc:Fallback xmlns="">
            <p:sp>
              <p:nvSpPr>
                <p:cNvPr id="23" name="矩形 22">
                  <a:extLst>
                    <a:ext uri="{FF2B5EF4-FFF2-40B4-BE49-F238E27FC236}">
                      <a16:creationId xmlns:a16="http://schemas.microsoft.com/office/drawing/2014/main" id="{2E32339C-5BB6-4DFF-967B-C6D89A905946}"/>
                    </a:ext>
                  </a:extLst>
                </p:cNvPr>
                <p:cNvSpPr>
                  <a:spLocks noRot="1" noChangeAspect="1" noMove="1" noResize="1" noEditPoints="1" noAdjustHandles="1" noChangeArrowheads="1" noChangeShapeType="1" noTextEdit="1"/>
                </p:cNvSpPr>
                <p:nvPr/>
              </p:nvSpPr>
              <p:spPr>
                <a:xfrm>
                  <a:off x="8153570" y="4350489"/>
                  <a:ext cx="590720" cy="273050"/>
                </a:xfrm>
                <a:prstGeom prst="rect">
                  <a:avLst/>
                </a:prstGeom>
                <a:blipFill>
                  <a:blip r:embed="rId8"/>
                  <a:stretch>
                    <a:fillRect l="-12371" b="-2444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EB164E6A-E705-4B8E-A3A7-937626B58CF0}"/>
                    </a:ext>
                  </a:extLst>
                </p:cNvPr>
                <p:cNvSpPr/>
                <p:nvPr/>
              </p:nvSpPr>
              <p:spPr>
                <a:xfrm>
                  <a:off x="4921250" y="3213100"/>
                  <a:ext cx="33020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𝑠</m:t>
                            </m:r>
                          </m:e>
                          <m:sub>
                            <m:r>
                              <a:rPr lang="en-US" altLang="zh-TW" b="0" i="1" smtClean="0">
                                <a:solidFill>
                                  <a:schemeClr val="tx1"/>
                                </a:solidFill>
                                <a:latin typeface="Cambria Math" panose="02040503050406030204" pitchFamily="18" charset="0"/>
                              </a:rPr>
                              <m:t>𝑡</m:t>
                            </m:r>
                          </m:sub>
                        </m:sSub>
                      </m:oMath>
                    </m:oMathPara>
                  </a14:m>
                  <a:endParaRPr lang="zh-TW" altLang="en-US" dirty="0">
                    <a:solidFill>
                      <a:schemeClr val="tx1"/>
                    </a:solidFill>
                  </a:endParaRPr>
                </a:p>
              </p:txBody>
            </p:sp>
          </mc:Choice>
          <mc:Fallback xmlns="">
            <p:sp>
              <p:nvSpPr>
                <p:cNvPr id="24" name="矩形 23">
                  <a:extLst>
                    <a:ext uri="{FF2B5EF4-FFF2-40B4-BE49-F238E27FC236}">
                      <a16:creationId xmlns:a16="http://schemas.microsoft.com/office/drawing/2014/main" id="{EB164E6A-E705-4B8E-A3A7-937626B58CF0}"/>
                    </a:ext>
                  </a:extLst>
                </p:cNvPr>
                <p:cNvSpPr>
                  <a:spLocks noRot="1" noChangeAspect="1" noMove="1" noResize="1" noEditPoints="1" noAdjustHandles="1" noChangeArrowheads="1" noChangeShapeType="1" noTextEdit="1"/>
                </p:cNvSpPr>
                <p:nvPr/>
              </p:nvSpPr>
              <p:spPr>
                <a:xfrm>
                  <a:off x="4921250" y="3213100"/>
                  <a:ext cx="330200" cy="273050"/>
                </a:xfrm>
                <a:prstGeom prst="rect">
                  <a:avLst/>
                </a:prstGeom>
                <a:blipFill>
                  <a:blip r:embed="rId9"/>
                  <a:stretch>
                    <a:fillRect l="-7407" b="-18182"/>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F91D8918-24E0-4D86-BFD2-C83B28E96ED0}"/>
                    </a:ext>
                  </a:extLst>
                </p:cNvPr>
                <p:cNvSpPr/>
                <p:nvPr/>
              </p:nvSpPr>
              <p:spPr>
                <a:xfrm>
                  <a:off x="6762750" y="3213100"/>
                  <a:ext cx="533229"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𝑠</m:t>
                            </m:r>
                          </m:e>
                          <m:sub>
                            <m:r>
                              <a:rPr lang="en-US" altLang="zh-TW" b="0" i="1" smtClean="0">
                                <a:solidFill>
                                  <a:schemeClr val="tx1"/>
                                </a:solidFill>
                                <a:latin typeface="Cambria Math" panose="02040503050406030204" pitchFamily="18" charset="0"/>
                              </a:rPr>
                              <m:t>𝑜𝑝𝑡</m:t>
                            </m:r>
                          </m:sub>
                        </m:sSub>
                      </m:oMath>
                    </m:oMathPara>
                  </a14:m>
                  <a:endParaRPr lang="zh-TW" altLang="en-US" dirty="0">
                    <a:solidFill>
                      <a:schemeClr val="tx1"/>
                    </a:solidFill>
                  </a:endParaRPr>
                </a:p>
              </p:txBody>
            </p:sp>
          </mc:Choice>
          <mc:Fallback xmlns="">
            <p:sp>
              <p:nvSpPr>
                <p:cNvPr id="25" name="矩形 24">
                  <a:extLst>
                    <a:ext uri="{FF2B5EF4-FFF2-40B4-BE49-F238E27FC236}">
                      <a16:creationId xmlns:a16="http://schemas.microsoft.com/office/drawing/2014/main" id="{F91D8918-24E0-4D86-BFD2-C83B28E96ED0}"/>
                    </a:ext>
                  </a:extLst>
                </p:cNvPr>
                <p:cNvSpPr>
                  <a:spLocks noRot="1" noChangeAspect="1" noMove="1" noResize="1" noEditPoints="1" noAdjustHandles="1" noChangeArrowheads="1" noChangeShapeType="1" noTextEdit="1"/>
                </p:cNvSpPr>
                <p:nvPr/>
              </p:nvSpPr>
              <p:spPr>
                <a:xfrm>
                  <a:off x="6762750" y="3213100"/>
                  <a:ext cx="533229" cy="273050"/>
                </a:xfrm>
                <a:prstGeom prst="rect">
                  <a:avLst/>
                </a:prstGeom>
                <a:blipFill>
                  <a:blip r:embed="rId10"/>
                  <a:stretch>
                    <a:fillRect l="-4598" b="-31818"/>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8859478-0467-4F98-8403-416D8058A41F}"/>
                    </a:ext>
                  </a:extLst>
                </p:cNvPr>
                <p:cNvSpPr/>
                <p:nvPr/>
              </p:nvSpPr>
              <p:spPr>
                <a:xfrm>
                  <a:off x="5689600" y="4955414"/>
                  <a:ext cx="33020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sub>
                        </m:sSub>
                      </m:oMath>
                    </m:oMathPara>
                  </a14:m>
                  <a:endParaRPr lang="zh-TW" altLang="en-US" dirty="0">
                    <a:solidFill>
                      <a:schemeClr val="tx1"/>
                    </a:solidFill>
                  </a:endParaRPr>
                </a:p>
              </p:txBody>
            </p:sp>
          </mc:Choice>
          <mc:Fallback xmlns="">
            <p:sp>
              <p:nvSpPr>
                <p:cNvPr id="26" name="矩形 25">
                  <a:extLst>
                    <a:ext uri="{FF2B5EF4-FFF2-40B4-BE49-F238E27FC236}">
                      <a16:creationId xmlns:a16="http://schemas.microsoft.com/office/drawing/2014/main" id="{18859478-0467-4F98-8403-416D8058A41F}"/>
                    </a:ext>
                  </a:extLst>
                </p:cNvPr>
                <p:cNvSpPr>
                  <a:spLocks noRot="1" noChangeAspect="1" noMove="1" noResize="1" noEditPoints="1" noAdjustHandles="1" noChangeArrowheads="1" noChangeShapeType="1" noTextEdit="1"/>
                </p:cNvSpPr>
                <p:nvPr/>
              </p:nvSpPr>
              <p:spPr>
                <a:xfrm>
                  <a:off x="5689600" y="4955414"/>
                  <a:ext cx="330200" cy="273050"/>
                </a:xfrm>
                <a:prstGeom prst="rect">
                  <a:avLst/>
                </a:prstGeom>
                <a:blipFill>
                  <a:blip r:embed="rId11"/>
                  <a:stretch>
                    <a:fillRect l="-9259" b="-17778"/>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246847B4-D848-438E-9392-ABD6A4D3564D}"/>
                    </a:ext>
                  </a:extLst>
                </p:cNvPr>
                <p:cNvSpPr/>
                <p:nvPr/>
              </p:nvSpPr>
              <p:spPr>
                <a:xfrm>
                  <a:off x="6893009" y="4939864"/>
                  <a:ext cx="975359"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𝑑𝑡</m:t>
                            </m:r>
                          </m:sub>
                        </m:sSub>
                      </m:oMath>
                    </m:oMathPara>
                  </a14:m>
                  <a:endParaRPr lang="zh-TW" altLang="en-US" dirty="0">
                    <a:solidFill>
                      <a:schemeClr val="tx1"/>
                    </a:solidFill>
                  </a:endParaRPr>
                </a:p>
              </p:txBody>
            </p:sp>
          </mc:Choice>
          <mc:Fallback xmlns="">
            <p:sp>
              <p:nvSpPr>
                <p:cNvPr id="27" name="矩形 26">
                  <a:extLst>
                    <a:ext uri="{FF2B5EF4-FFF2-40B4-BE49-F238E27FC236}">
                      <a16:creationId xmlns:a16="http://schemas.microsoft.com/office/drawing/2014/main" id="{246847B4-D848-438E-9392-ABD6A4D3564D}"/>
                    </a:ext>
                  </a:extLst>
                </p:cNvPr>
                <p:cNvSpPr>
                  <a:spLocks noRot="1" noChangeAspect="1" noMove="1" noResize="1" noEditPoints="1" noAdjustHandles="1" noChangeArrowheads="1" noChangeShapeType="1" noTextEdit="1"/>
                </p:cNvSpPr>
                <p:nvPr/>
              </p:nvSpPr>
              <p:spPr>
                <a:xfrm>
                  <a:off x="6893009" y="4939864"/>
                  <a:ext cx="975359" cy="273050"/>
                </a:xfrm>
                <a:prstGeom prst="rect">
                  <a:avLst/>
                </a:prstGeom>
                <a:blipFill>
                  <a:blip r:embed="rId12"/>
                  <a:stretch>
                    <a:fillRect b="-20000"/>
                  </a:stretch>
                </a:blipFill>
                <a:ln>
                  <a:no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C3386EE-6D1A-49C0-ACAC-14C6B50F7C80}"/>
                  </a:ext>
                </a:extLst>
              </p:cNvPr>
              <p:cNvSpPr txBox="1"/>
              <p:nvPr/>
            </p:nvSpPr>
            <p:spPr>
              <a:xfrm>
                <a:off x="4290424" y="941607"/>
                <a:ext cx="5173250" cy="1319977"/>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i="1">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𝑠</m:t>
                        </m:r>
                      </m:e>
                      <m:sub>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𝑑𝑡</m:t>
                        </m:r>
                      </m:sub>
                    </m:sSub>
                  </m:oMath>
                </a14:m>
                <a:r>
                  <a:rPr lang="en-US" altLang="zh-TW" dirty="0"/>
                  <a:t>:	</a:t>
                </a:r>
                <a:r>
                  <a:rPr lang="zh-TW" altLang="en-US" dirty="0"/>
                  <a:t>當下車輛狀態</a:t>
                </a:r>
                <a:r>
                  <a:rPr lang="en-US" altLang="zh-TW" dirty="0"/>
                  <a:t>\</a:t>
                </a:r>
                <a:r>
                  <a:rPr lang="zh-TW" altLang="en-US" dirty="0"/>
                  <a:t>下一時刻車輛狀態</a:t>
                </a:r>
                <a:endParaRPr lang="en-US" altLang="zh-TW" dirty="0"/>
              </a:p>
              <a:p>
                <a:pPr>
                  <a:lnSpc>
                    <a:spcPct val="150000"/>
                  </a:lnSpc>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𝑜𝑝𝑡</m:t>
                        </m:r>
                      </m:sub>
                    </m:sSub>
                  </m:oMath>
                </a14:m>
                <a:r>
                  <a:rPr lang="en-US" altLang="zh-TW" dirty="0"/>
                  <a:t>:	</a:t>
                </a:r>
                <a:r>
                  <a:rPr lang="zh-TW" altLang="en-US" dirty="0"/>
                  <a:t>車輛之理想狀態</a:t>
                </a:r>
                <a:endParaRPr lang="en-US" altLang="zh-TW" dirty="0"/>
              </a:p>
              <a:p>
                <a:pPr>
                  <a:lnSpc>
                    <a:spcPct val="150000"/>
                  </a:lnSpc>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𝑜</m:t>
                        </m:r>
                      </m:e>
                      <m:sub>
                        <m:r>
                          <a:rPr lang="en-US" altLang="zh-TW" b="0" i="1" smtClean="0">
                            <a:latin typeface="Cambria Math" panose="02040503050406030204" pitchFamily="18" charset="0"/>
                          </a:rPr>
                          <m:t>𝑡</m:t>
                        </m:r>
                      </m:sub>
                    </m:sSub>
                    <m:r>
                      <a:rPr lang="en-US" altLang="zh-TW" i="1">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𝑜</m:t>
                        </m:r>
                      </m:e>
                      <m:sub>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𝑑𝑡</m:t>
                        </m:r>
                      </m:sub>
                    </m:sSub>
                  </m:oMath>
                </a14:m>
                <a:r>
                  <a:rPr lang="en-US" altLang="zh-TW" dirty="0"/>
                  <a:t>:</a:t>
                </a:r>
                <a:r>
                  <a:rPr lang="zh-TW" altLang="en-US" dirty="0"/>
                  <a:t> 當下障礙車狀態</a:t>
                </a:r>
                <a:r>
                  <a:rPr lang="en-US" altLang="zh-TW" dirty="0"/>
                  <a:t>\</a:t>
                </a:r>
                <a:r>
                  <a:rPr lang="zh-TW" altLang="en-US" dirty="0"/>
                  <a:t>下一時刻障礙車狀態</a:t>
                </a:r>
                <a:endParaRPr lang="en-US" altLang="zh-TW" dirty="0"/>
              </a:p>
            </p:txBody>
          </p:sp>
        </mc:Choice>
        <mc:Fallback xmlns="">
          <p:sp>
            <p:nvSpPr>
              <p:cNvPr id="13" name="文字方塊 12">
                <a:extLst>
                  <a:ext uri="{FF2B5EF4-FFF2-40B4-BE49-F238E27FC236}">
                    <a16:creationId xmlns:a16="http://schemas.microsoft.com/office/drawing/2014/main" id="{CC3386EE-6D1A-49C0-ACAC-14C6B50F7C80}"/>
                  </a:ext>
                </a:extLst>
              </p:cNvPr>
              <p:cNvSpPr txBox="1">
                <a:spLocks noRot="1" noChangeAspect="1" noMove="1" noResize="1" noEditPoints="1" noAdjustHandles="1" noChangeArrowheads="1" noChangeShapeType="1" noTextEdit="1"/>
              </p:cNvSpPr>
              <p:nvPr/>
            </p:nvSpPr>
            <p:spPr>
              <a:xfrm>
                <a:off x="4290424" y="941607"/>
                <a:ext cx="5173250" cy="1319977"/>
              </a:xfrm>
              <a:prstGeom prst="rect">
                <a:avLst/>
              </a:prstGeom>
              <a:blipFill>
                <a:blip r:embed="rId13"/>
                <a:stretch>
                  <a:fillRect b="-645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6443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684828" y="4559962"/>
            <a:ext cx="6195768" cy="1703351"/>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a:t>
            </a:r>
            <a:endParaRPr lang="en-US" altLang="zh-TW" dirty="0"/>
          </a:p>
          <a:p>
            <a:pPr marL="285750" indent="-285750">
              <a:lnSpc>
                <a:spcPct val="150000"/>
              </a:lnSpc>
              <a:buFont typeface="Arial" panose="020B0604020202020204" pitchFamily="34" charset="0"/>
              <a:buChar char="•"/>
            </a:pPr>
            <a:r>
              <a:rPr lang="zh-TW" altLang="en-US" dirty="0"/>
              <a:t>一般台灣道路</a:t>
            </a:r>
            <a:r>
              <a:rPr lang="en-US" altLang="zh-TW" dirty="0"/>
              <a:t>(</a:t>
            </a:r>
            <a:r>
              <a:rPr lang="zh-TW" altLang="en-US" dirty="0"/>
              <a:t>車道寬為</a:t>
            </a:r>
            <a:r>
              <a:rPr lang="en-US" altLang="zh-TW" dirty="0"/>
              <a:t>3</a:t>
            </a:r>
            <a:r>
              <a:rPr lang="zh-TW" altLang="en-US" dirty="0"/>
              <a:t>公尺，最高限速為</a:t>
            </a:r>
            <a:r>
              <a:rPr lang="en-US" altLang="zh-TW" dirty="0"/>
              <a:t>70km/h)</a:t>
            </a:r>
          </a:p>
        </p:txBody>
      </p:sp>
      <p:pic>
        <p:nvPicPr>
          <p:cNvPr id="12" name="圖片 11">
            <a:extLst>
              <a:ext uri="{FF2B5EF4-FFF2-40B4-BE49-F238E27FC236}">
                <a16:creationId xmlns:a16="http://schemas.microsoft.com/office/drawing/2014/main" id="{323A4820-778C-471C-85F6-78019D6E4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479" y="1999818"/>
            <a:ext cx="1558217" cy="2607578"/>
          </a:xfrm>
          <a:prstGeom prst="rect">
            <a:avLst/>
          </a:prstGeom>
        </p:spPr>
      </p:pic>
      <p:pic>
        <p:nvPicPr>
          <p:cNvPr id="14" name="圖片 13">
            <a:extLst>
              <a:ext uri="{FF2B5EF4-FFF2-40B4-BE49-F238E27FC236}">
                <a16:creationId xmlns:a16="http://schemas.microsoft.com/office/drawing/2014/main" id="{DA86B507-5D5A-4D19-8A94-2A1436950E28}"/>
              </a:ext>
            </a:extLst>
          </p:cNvPr>
          <p:cNvPicPr>
            <a:picLocks noChangeAspect="1"/>
          </p:cNvPicPr>
          <p:nvPr/>
        </p:nvPicPr>
        <p:blipFill rotWithShape="1">
          <a:blip r:embed="rId4">
            <a:extLst>
              <a:ext uri="{28A0092B-C50C-407E-A947-70E740481C1C}">
                <a14:useLocalDpi xmlns:a14="http://schemas.microsoft.com/office/drawing/2010/main" val="0"/>
              </a:ext>
            </a:extLst>
          </a:blip>
          <a:srcRect t="43466"/>
          <a:stretch/>
        </p:blipFill>
        <p:spPr>
          <a:xfrm>
            <a:off x="5636820" y="2190987"/>
            <a:ext cx="2377542" cy="2367990"/>
          </a:xfrm>
          <a:prstGeom prst="rect">
            <a:avLst/>
          </a:prstGeom>
        </p:spPr>
      </p:pic>
      <p:sp>
        <p:nvSpPr>
          <p:cNvPr id="3" name="文字方塊 2">
            <a:extLst>
              <a:ext uri="{FF2B5EF4-FFF2-40B4-BE49-F238E27FC236}">
                <a16:creationId xmlns:a16="http://schemas.microsoft.com/office/drawing/2014/main" id="{F3B83FF2-CC98-4B64-9FD0-B62F84C18771}"/>
              </a:ext>
            </a:extLst>
          </p:cNvPr>
          <p:cNvSpPr txBox="1"/>
          <p:nvPr/>
        </p:nvSpPr>
        <p:spPr>
          <a:xfrm>
            <a:off x="684828" y="817435"/>
            <a:ext cx="1832655" cy="369332"/>
          </a:xfrm>
          <a:prstGeom prst="rect">
            <a:avLst/>
          </a:prstGeom>
          <a:noFill/>
        </p:spPr>
        <p:txBody>
          <a:bodyPr wrap="square" rtlCol="0">
            <a:spAutoFit/>
          </a:bodyPr>
          <a:lstStyle/>
          <a:p>
            <a:r>
              <a:rPr lang="zh-TW" altLang="en-US" b="1" dirty="0"/>
              <a:t>模擬駕駛行為</a:t>
            </a:r>
            <a:r>
              <a:rPr lang="en-US" altLang="zh-TW" b="1" dirty="0"/>
              <a:t>:</a:t>
            </a:r>
            <a:endParaRPr lang="zh-TW" altLang="en-US" b="1" dirty="0"/>
          </a:p>
        </p:txBody>
      </p:sp>
      <p:sp>
        <p:nvSpPr>
          <p:cNvPr id="6" name="文字方塊 5">
            <a:extLst>
              <a:ext uri="{FF2B5EF4-FFF2-40B4-BE49-F238E27FC236}">
                <a16:creationId xmlns:a16="http://schemas.microsoft.com/office/drawing/2014/main" id="{F30FF561-0425-45BB-8BFA-CAE224DED659}"/>
              </a:ext>
            </a:extLst>
          </p:cNvPr>
          <p:cNvSpPr txBox="1"/>
          <p:nvPr/>
        </p:nvSpPr>
        <p:spPr>
          <a:xfrm>
            <a:off x="1209673" y="1458079"/>
            <a:ext cx="1200275" cy="369332"/>
          </a:xfrm>
          <a:prstGeom prst="rect">
            <a:avLst/>
          </a:prstGeom>
          <a:solidFill>
            <a:schemeClr val="accent1"/>
          </a:solidFill>
        </p:spPr>
        <p:txBody>
          <a:bodyPr wrap="square" rtlCol="0">
            <a:spAutoFit/>
          </a:bodyPr>
          <a:lstStyle/>
          <a:p>
            <a:pPr algn="ctr"/>
            <a:r>
              <a:rPr lang="zh-TW" altLang="en-US" b="1" dirty="0"/>
              <a:t>跟車行為</a:t>
            </a:r>
          </a:p>
        </p:txBody>
      </p:sp>
      <p:sp>
        <p:nvSpPr>
          <p:cNvPr id="17" name="文字方塊 16">
            <a:extLst>
              <a:ext uri="{FF2B5EF4-FFF2-40B4-BE49-F238E27FC236}">
                <a16:creationId xmlns:a16="http://schemas.microsoft.com/office/drawing/2014/main" id="{4FD3FD46-6646-4439-81EB-2FCD1042E690}"/>
              </a:ext>
            </a:extLst>
          </p:cNvPr>
          <p:cNvSpPr txBox="1"/>
          <p:nvPr/>
        </p:nvSpPr>
        <p:spPr>
          <a:xfrm>
            <a:off x="3586110" y="1458079"/>
            <a:ext cx="1200275" cy="369332"/>
          </a:xfrm>
          <a:prstGeom prst="rect">
            <a:avLst/>
          </a:prstGeom>
          <a:solidFill>
            <a:schemeClr val="accent1"/>
          </a:solidFill>
        </p:spPr>
        <p:txBody>
          <a:bodyPr wrap="square" rtlCol="0">
            <a:spAutoFit/>
          </a:bodyPr>
          <a:lstStyle/>
          <a:p>
            <a:pPr algn="ctr"/>
            <a:r>
              <a:rPr lang="zh-TW" altLang="en-US" b="1" dirty="0"/>
              <a:t>超車行為</a:t>
            </a:r>
          </a:p>
        </p:txBody>
      </p:sp>
      <p:sp>
        <p:nvSpPr>
          <p:cNvPr id="18" name="文字方塊 17">
            <a:extLst>
              <a:ext uri="{FF2B5EF4-FFF2-40B4-BE49-F238E27FC236}">
                <a16:creationId xmlns:a16="http://schemas.microsoft.com/office/drawing/2014/main" id="{AC677F0A-A397-4DA6-9406-48515AFE4A02}"/>
              </a:ext>
            </a:extLst>
          </p:cNvPr>
          <p:cNvSpPr txBox="1"/>
          <p:nvPr/>
        </p:nvSpPr>
        <p:spPr>
          <a:xfrm>
            <a:off x="5960721" y="1458079"/>
            <a:ext cx="1832655" cy="369332"/>
          </a:xfrm>
          <a:prstGeom prst="rect">
            <a:avLst/>
          </a:prstGeom>
          <a:solidFill>
            <a:schemeClr val="accent1"/>
          </a:solidFill>
        </p:spPr>
        <p:txBody>
          <a:bodyPr wrap="square" rtlCol="0">
            <a:spAutoFit/>
          </a:bodyPr>
          <a:lstStyle/>
          <a:p>
            <a:pPr algn="ctr"/>
            <a:r>
              <a:rPr lang="zh-TW" altLang="en-US" b="1" dirty="0"/>
              <a:t>無保護左轉行為</a:t>
            </a:r>
          </a:p>
        </p:txBody>
      </p:sp>
      <p:grpSp>
        <p:nvGrpSpPr>
          <p:cNvPr id="7" name="群組 6">
            <a:extLst>
              <a:ext uri="{FF2B5EF4-FFF2-40B4-BE49-F238E27FC236}">
                <a16:creationId xmlns:a16="http://schemas.microsoft.com/office/drawing/2014/main" id="{58F1E134-1399-48C4-A059-A5B9753D0AA5}"/>
              </a:ext>
            </a:extLst>
          </p:cNvPr>
          <p:cNvGrpSpPr/>
          <p:nvPr/>
        </p:nvGrpSpPr>
        <p:grpSpPr>
          <a:xfrm>
            <a:off x="3088347" y="1924064"/>
            <a:ext cx="2177882" cy="2635898"/>
            <a:chOff x="3088347" y="1924064"/>
            <a:chExt cx="2177882" cy="2635898"/>
          </a:xfrm>
        </p:grpSpPr>
        <p:pic>
          <p:nvPicPr>
            <p:cNvPr id="13" name="圖片 12">
              <a:extLst>
                <a:ext uri="{FF2B5EF4-FFF2-40B4-BE49-F238E27FC236}">
                  <a16:creationId xmlns:a16="http://schemas.microsoft.com/office/drawing/2014/main" id="{71638FE8-6648-4B0C-9355-3E40DE388EF2}"/>
                </a:ext>
              </a:extLst>
            </p:cNvPr>
            <p:cNvPicPr>
              <a:picLocks noChangeAspect="1"/>
            </p:cNvPicPr>
            <p:nvPr/>
          </p:nvPicPr>
          <p:blipFill rotWithShape="1">
            <a:blip r:embed="rId5">
              <a:extLst>
                <a:ext uri="{28A0092B-C50C-407E-A947-70E740481C1C}">
                  <a14:useLocalDpi xmlns:a14="http://schemas.microsoft.com/office/drawing/2010/main" val="0"/>
                </a:ext>
              </a:extLst>
            </a:blip>
            <a:srcRect t="4225" b="31435"/>
            <a:stretch/>
          </p:blipFill>
          <p:spPr>
            <a:xfrm>
              <a:off x="3088347" y="1924064"/>
              <a:ext cx="2177882" cy="2607578"/>
            </a:xfrm>
            <a:prstGeom prst="rect">
              <a:avLst/>
            </a:prstGeom>
          </p:spPr>
        </p:pic>
        <p:sp>
          <p:nvSpPr>
            <p:cNvPr id="5" name="矩形 4">
              <a:extLst>
                <a:ext uri="{FF2B5EF4-FFF2-40B4-BE49-F238E27FC236}">
                  <a16:creationId xmlns:a16="http://schemas.microsoft.com/office/drawing/2014/main" id="{EDE88B9C-AC48-4FEA-B6EF-A8CD585075BE}"/>
                </a:ext>
              </a:extLst>
            </p:cNvPr>
            <p:cNvSpPr/>
            <p:nvPr/>
          </p:nvSpPr>
          <p:spPr>
            <a:xfrm>
              <a:off x="3265117" y="4033381"/>
              <a:ext cx="605425" cy="526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9" name="接點: 弧形 8">
            <a:extLst>
              <a:ext uri="{FF2B5EF4-FFF2-40B4-BE49-F238E27FC236}">
                <a16:creationId xmlns:a16="http://schemas.microsoft.com/office/drawing/2014/main" id="{0BB412C5-6143-448A-898F-552FC7B26981}"/>
              </a:ext>
            </a:extLst>
          </p:cNvPr>
          <p:cNvCxnSpPr>
            <a:cxnSpLocks/>
          </p:cNvCxnSpPr>
          <p:nvPr/>
        </p:nvCxnSpPr>
        <p:spPr>
          <a:xfrm rot="16200000" flipV="1">
            <a:off x="3911015" y="3264611"/>
            <a:ext cx="550466" cy="305727"/>
          </a:xfrm>
          <a:prstGeom prst="curvedConnector3">
            <a:avLst>
              <a:gd name="adj1" fmla="val 5000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弧形 21">
            <a:extLst>
              <a:ext uri="{FF2B5EF4-FFF2-40B4-BE49-F238E27FC236}">
                <a16:creationId xmlns:a16="http://schemas.microsoft.com/office/drawing/2014/main" id="{2E2B5C78-A16B-4EC3-A7E3-A6022F7536C1}"/>
              </a:ext>
            </a:extLst>
          </p:cNvPr>
          <p:cNvSpPr/>
          <p:nvPr/>
        </p:nvSpPr>
        <p:spPr>
          <a:xfrm rot="18523097">
            <a:off x="5960721" y="3117721"/>
            <a:ext cx="916327" cy="915660"/>
          </a:xfrm>
          <a:prstGeom prst="arc">
            <a:avLst>
              <a:gd name="adj1" fmla="val 18857669"/>
              <a:gd name="adj2" fmla="val 2878667"/>
            </a:avLst>
          </a:prstGeom>
          <a:ln w="28575">
            <a:solidFill>
              <a:srgbClr val="FF000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622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grpSp>
        <p:nvGrpSpPr>
          <p:cNvPr id="15" name="群組 14">
            <a:extLst>
              <a:ext uri="{FF2B5EF4-FFF2-40B4-BE49-F238E27FC236}">
                <a16:creationId xmlns:a16="http://schemas.microsoft.com/office/drawing/2014/main" id="{E9CBDA2E-3894-45AF-9FF6-F025188AC4EC}"/>
              </a:ext>
            </a:extLst>
          </p:cNvPr>
          <p:cNvGrpSpPr/>
          <p:nvPr/>
        </p:nvGrpSpPr>
        <p:grpSpPr>
          <a:xfrm>
            <a:off x="2504809" y="1725498"/>
            <a:ext cx="1958517" cy="1253589"/>
            <a:chOff x="2504809" y="1725498"/>
            <a:chExt cx="1958517" cy="1253589"/>
          </a:xfrm>
        </p:grpSpPr>
        <p:sp>
          <p:nvSpPr>
            <p:cNvPr id="4" name="文字方塊 3">
              <a:extLst>
                <a:ext uri="{FF2B5EF4-FFF2-40B4-BE49-F238E27FC236}">
                  <a16:creationId xmlns:a16="http://schemas.microsoft.com/office/drawing/2014/main" id="{3336A075-9FE2-4F1A-A257-D47EC538F38A}"/>
                </a:ext>
              </a:extLst>
            </p:cNvPr>
            <p:cNvSpPr txBox="1"/>
            <p:nvPr/>
          </p:nvSpPr>
          <p:spPr>
            <a:xfrm>
              <a:off x="3072185" y="2702088"/>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6" name="直線單箭頭接點 5">
              <a:extLst>
                <a:ext uri="{FF2B5EF4-FFF2-40B4-BE49-F238E27FC236}">
                  <a16:creationId xmlns:a16="http://schemas.microsoft.com/office/drawing/2014/main" id="{524BC724-DC25-4792-A2D1-D274451509A7}"/>
                </a:ext>
              </a:extLst>
            </p:cNvPr>
            <p:cNvCxnSpPr>
              <a:cxnSpLocks/>
            </p:cNvCxnSpPr>
            <p:nvPr/>
          </p:nvCxnSpPr>
          <p:spPr>
            <a:xfrm flipH="1" flipV="1">
              <a:off x="2912165" y="2533069"/>
              <a:ext cx="251404" cy="238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BCDEE91-E97A-48D1-9973-2A866647149D}"/>
                </a:ext>
              </a:extLst>
            </p:cNvPr>
            <p:cNvSpPr txBox="1"/>
            <p:nvPr/>
          </p:nvSpPr>
          <p:spPr>
            <a:xfrm>
              <a:off x="2756213" y="1725498"/>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26" name="直線單箭頭接點 25">
              <a:extLst>
                <a:ext uri="{FF2B5EF4-FFF2-40B4-BE49-F238E27FC236}">
                  <a16:creationId xmlns:a16="http://schemas.microsoft.com/office/drawing/2014/main" id="{85EC0931-C1D0-47AF-9DCA-CAB57C51E502}"/>
                </a:ext>
              </a:extLst>
            </p:cNvPr>
            <p:cNvCxnSpPr>
              <a:cxnSpLocks/>
            </p:cNvCxnSpPr>
            <p:nvPr/>
          </p:nvCxnSpPr>
          <p:spPr>
            <a:xfrm flipH="1">
              <a:off x="2504809" y="1938718"/>
              <a:ext cx="407356" cy="348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0F7349FA-CCB8-4D31-9925-B43F251CAEB3}"/>
              </a:ext>
            </a:extLst>
          </p:cNvPr>
          <p:cNvGrpSpPr/>
          <p:nvPr/>
        </p:nvGrpSpPr>
        <p:grpSpPr>
          <a:xfrm>
            <a:off x="2440040" y="3941250"/>
            <a:ext cx="1863509" cy="1170030"/>
            <a:chOff x="2599817" y="1666884"/>
            <a:chExt cx="1863509" cy="1170030"/>
          </a:xfrm>
        </p:grpSpPr>
        <p:sp>
          <p:nvSpPr>
            <p:cNvPr id="38" name="文字方塊 37">
              <a:extLst>
                <a:ext uri="{FF2B5EF4-FFF2-40B4-BE49-F238E27FC236}">
                  <a16:creationId xmlns:a16="http://schemas.microsoft.com/office/drawing/2014/main" id="{C08C77B0-C314-4BC8-A198-49DAD2B655EE}"/>
                </a:ext>
              </a:extLst>
            </p:cNvPr>
            <p:cNvSpPr txBox="1"/>
            <p:nvPr/>
          </p:nvSpPr>
          <p:spPr>
            <a:xfrm>
              <a:off x="3072185" y="2394569"/>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39" name="直線單箭頭接點 38">
              <a:extLst>
                <a:ext uri="{FF2B5EF4-FFF2-40B4-BE49-F238E27FC236}">
                  <a16:creationId xmlns:a16="http://schemas.microsoft.com/office/drawing/2014/main" id="{B6F57451-EEF5-46DE-91AC-9ACBAE0A81F8}"/>
                </a:ext>
              </a:extLst>
            </p:cNvPr>
            <p:cNvCxnSpPr>
              <a:cxnSpLocks/>
            </p:cNvCxnSpPr>
            <p:nvPr/>
          </p:nvCxnSpPr>
          <p:spPr>
            <a:xfrm flipH="1">
              <a:off x="2756213" y="2575627"/>
              <a:ext cx="475749" cy="261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3F78C276-D79B-49C1-AA00-992073B40018}"/>
                </a:ext>
              </a:extLst>
            </p:cNvPr>
            <p:cNvSpPr txBox="1"/>
            <p:nvPr/>
          </p:nvSpPr>
          <p:spPr>
            <a:xfrm>
              <a:off x="2599817" y="1982154"/>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42" name="直線單箭頭接點 41">
              <a:extLst>
                <a:ext uri="{FF2B5EF4-FFF2-40B4-BE49-F238E27FC236}">
                  <a16:creationId xmlns:a16="http://schemas.microsoft.com/office/drawing/2014/main" id="{FDD0CF5D-1E18-470B-9BBC-5DF9CFADC395}"/>
                </a:ext>
              </a:extLst>
            </p:cNvPr>
            <p:cNvCxnSpPr>
              <a:cxnSpLocks/>
            </p:cNvCxnSpPr>
            <p:nvPr/>
          </p:nvCxnSpPr>
          <p:spPr>
            <a:xfrm flipV="1">
              <a:off x="2868264" y="1666884"/>
              <a:ext cx="203678" cy="315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758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7F2BCC35-7AF7-4C91-84F1-FDC8771FF5E7}"/>
              </a:ext>
            </a:extLst>
          </p:cNvPr>
          <p:cNvGrpSpPr/>
          <p:nvPr/>
        </p:nvGrpSpPr>
        <p:grpSpPr>
          <a:xfrm>
            <a:off x="2017012" y="1548150"/>
            <a:ext cx="2364601" cy="1405197"/>
            <a:chOff x="2017012" y="1548150"/>
            <a:chExt cx="2364601" cy="1405197"/>
          </a:xfrm>
        </p:grpSpPr>
        <p:sp>
          <p:nvSpPr>
            <p:cNvPr id="29" name="文字方塊 28">
              <a:extLst>
                <a:ext uri="{FF2B5EF4-FFF2-40B4-BE49-F238E27FC236}">
                  <a16:creationId xmlns:a16="http://schemas.microsoft.com/office/drawing/2014/main" id="{794824BB-516A-4C65-B682-0CFCA9C16D3D}"/>
                </a:ext>
              </a:extLst>
            </p:cNvPr>
            <p:cNvSpPr txBox="1"/>
            <p:nvPr/>
          </p:nvSpPr>
          <p:spPr>
            <a:xfrm>
              <a:off x="2990472" y="1548150"/>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30" name="直線單箭頭接點 29">
              <a:extLst>
                <a:ext uri="{FF2B5EF4-FFF2-40B4-BE49-F238E27FC236}">
                  <a16:creationId xmlns:a16="http://schemas.microsoft.com/office/drawing/2014/main" id="{6EC203F9-5ED9-40CC-B26B-8D143B0C2334}"/>
                </a:ext>
              </a:extLst>
            </p:cNvPr>
            <p:cNvCxnSpPr>
              <a:cxnSpLocks/>
            </p:cNvCxnSpPr>
            <p:nvPr/>
          </p:nvCxnSpPr>
          <p:spPr>
            <a:xfrm flipH="1">
              <a:off x="2848911" y="1765402"/>
              <a:ext cx="309895" cy="111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7F838D21-7AAA-42B7-8DFF-02096FA66E7F}"/>
                </a:ext>
              </a:extLst>
            </p:cNvPr>
            <p:cNvSpPr txBox="1"/>
            <p:nvPr/>
          </p:nvSpPr>
          <p:spPr>
            <a:xfrm>
              <a:off x="2017012" y="2676348"/>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32" name="直線單箭頭接點 31">
              <a:extLst>
                <a:ext uri="{FF2B5EF4-FFF2-40B4-BE49-F238E27FC236}">
                  <a16:creationId xmlns:a16="http://schemas.microsoft.com/office/drawing/2014/main" id="{3A889467-C055-4762-BF87-FDFDE6A8C65F}"/>
                </a:ext>
              </a:extLst>
            </p:cNvPr>
            <p:cNvCxnSpPr>
              <a:cxnSpLocks/>
            </p:cNvCxnSpPr>
            <p:nvPr/>
          </p:nvCxnSpPr>
          <p:spPr>
            <a:xfrm flipV="1">
              <a:off x="2457449" y="1765402"/>
              <a:ext cx="233372" cy="968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613ADC01-1C82-4A5F-903D-650161E3875D}"/>
              </a:ext>
            </a:extLst>
          </p:cNvPr>
          <p:cNvGrpSpPr/>
          <p:nvPr/>
        </p:nvGrpSpPr>
        <p:grpSpPr>
          <a:xfrm>
            <a:off x="2236237" y="3717669"/>
            <a:ext cx="2161424" cy="511955"/>
            <a:chOff x="2756213" y="1490542"/>
            <a:chExt cx="2161424" cy="511955"/>
          </a:xfrm>
        </p:grpSpPr>
        <p:sp>
          <p:nvSpPr>
            <p:cNvPr id="38" name="文字方塊 37">
              <a:extLst>
                <a:ext uri="{FF2B5EF4-FFF2-40B4-BE49-F238E27FC236}">
                  <a16:creationId xmlns:a16="http://schemas.microsoft.com/office/drawing/2014/main" id="{73AD51D1-31EF-4A1E-9EC3-3307925D5338}"/>
                </a:ext>
              </a:extLst>
            </p:cNvPr>
            <p:cNvSpPr txBox="1"/>
            <p:nvPr/>
          </p:nvSpPr>
          <p:spPr>
            <a:xfrm>
              <a:off x="3526496" y="1490542"/>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39" name="直線單箭頭接點 38">
              <a:extLst>
                <a:ext uri="{FF2B5EF4-FFF2-40B4-BE49-F238E27FC236}">
                  <a16:creationId xmlns:a16="http://schemas.microsoft.com/office/drawing/2014/main" id="{8BC89F73-48F2-4F97-9F80-14DB8506500B}"/>
                </a:ext>
              </a:extLst>
            </p:cNvPr>
            <p:cNvCxnSpPr>
              <a:cxnSpLocks/>
            </p:cNvCxnSpPr>
            <p:nvPr/>
          </p:nvCxnSpPr>
          <p:spPr>
            <a:xfrm flipV="1">
              <a:off x="4440862" y="1606837"/>
              <a:ext cx="104842" cy="118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B38BE663-39C3-4464-BAC0-176BBC3F8A58}"/>
                </a:ext>
              </a:extLst>
            </p:cNvPr>
            <p:cNvSpPr txBox="1"/>
            <p:nvPr/>
          </p:nvSpPr>
          <p:spPr>
            <a:xfrm>
              <a:off x="2756213" y="1725498"/>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42" name="直線單箭頭接點 41">
              <a:extLst>
                <a:ext uri="{FF2B5EF4-FFF2-40B4-BE49-F238E27FC236}">
                  <a16:creationId xmlns:a16="http://schemas.microsoft.com/office/drawing/2014/main" id="{24A99CCC-62B5-4C54-92E5-DE6854231EFC}"/>
                </a:ext>
              </a:extLst>
            </p:cNvPr>
            <p:cNvCxnSpPr>
              <a:cxnSpLocks/>
            </p:cNvCxnSpPr>
            <p:nvPr/>
          </p:nvCxnSpPr>
          <p:spPr>
            <a:xfrm>
              <a:off x="3701881" y="1912408"/>
              <a:ext cx="258970" cy="75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直線單箭頭接點 45">
            <a:extLst>
              <a:ext uri="{FF2B5EF4-FFF2-40B4-BE49-F238E27FC236}">
                <a16:creationId xmlns:a16="http://schemas.microsoft.com/office/drawing/2014/main" id="{3082DCF6-41CB-488D-8C90-C08C836CD7F5}"/>
              </a:ext>
            </a:extLst>
          </p:cNvPr>
          <p:cNvCxnSpPr/>
          <p:nvPr/>
        </p:nvCxnSpPr>
        <p:spPr>
          <a:xfrm flipH="1">
            <a:off x="2282188" y="1354635"/>
            <a:ext cx="1237626"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BE6EEB0F-1233-4E2A-9FAA-7F8E2F62EFEA}"/>
              </a:ext>
            </a:extLst>
          </p:cNvPr>
          <p:cNvSpPr txBox="1"/>
          <p:nvPr/>
        </p:nvSpPr>
        <p:spPr>
          <a:xfrm>
            <a:off x="2690821" y="1161121"/>
            <a:ext cx="970554" cy="276999"/>
          </a:xfrm>
          <a:prstGeom prst="rect">
            <a:avLst/>
          </a:prstGeom>
          <a:noFill/>
        </p:spPr>
        <p:txBody>
          <a:bodyPr wrap="square" rtlCol="0">
            <a:spAutoFit/>
          </a:bodyPr>
          <a:lstStyle/>
          <a:p>
            <a:r>
              <a:rPr lang="en-US" altLang="zh-TW" sz="1200" dirty="0">
                <a:solidFill>
                  <a:srgbClr val="FF0000"/>
                </a:solidFill>
              </a:rPr>
              <a:t>t</a:t>
            </a:r>
            <a:r>
              <a:rPr lang="zh-TW" altLang="en-US" sz="1200" dirty="0">
                <a:solidFill>
                  <a:srgbClr val="FF0000"/>
                </a:solidFill>
              </a:rPr>
              <a:t> </a:t>
            </a:r>
            <a:r>
              <a:rPr lang="en-US" altLang="zh-TW" sz="1200" b="1" dirty="0">
                <a:solidFill>
                  <a:srgbClr val="FF0000"/>
                </a:solidFill>
              </a:rPr>
              <a:t>&gt;</a:t>
            </a:r>
            <a:r>
              <a:rPr lang="en-US" altLang="zh-TW" sz="1200" dirty="0">
                <a:solidFill>
                  <a:srgbClr val="FF0000"/>
                </a:solidFill>
              </a:rPr>
              <a:t>15</a:t>
            </a:r>
            <a:endParaRPr lang="zh-TW" altLang="en-US" sz="1200" dirty="0">
              <a:solidFill>
                <a:srgbClr val="FF0000"/>
              </a:solidFill>
            </a:endParaRPr>
          </a:p>
        </p:txBody>
      </p:sp>
      <p:cxnSp>
        <p:nvCxnSpPr>
          <p:cNvPr id="48" name="直線單箭頭接點 47">
            <a:extLst>
              <a:ext uri="{FF2B5EF4-FFF2-40B4-BE49-F238E27FC236}">
                <a16:creationId xmlns:a16="http://schemas.microsoft.com/office/drawing/2014/main" id="{147E7D01-E078-431E-8E55-C4E6E30944FE}"/>
              </a:ext>
            </a:extLst>
          </p:cNvPr>
          <p:cNvCxnSpPr>
            <a:cxnSpLocks/>
          </p:cNvCxnSpPr>
          <p:nvPr/>
        </p:nvCxnSpPr>
        <p:spPr>
          <a:xfrm flipH="1">
            <a:off x="4588718" y="1360197"/>
            <a:ext cx="1123708"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4218CCDE-50E6-48CA-B4DF-65A54EC0403E}"/>
              </a:ext>
            </a:extLst>
          </p:cNvPr>
          <p:cNvSpPr txBox="1"/>
          <p:nvPr/>
        </p:nvSpPr>
        <p:spPr>
          <a:xfrm>
            <a:off x="4938548" y="1115079"/>
            <a:ext cx="970554" cy="276999"/>
          </a:xfrm>
          <a:prstGeom prst="rect">
            <a:avLst/>
          </a:prstGeom>
          <a:noFill/>
        </p:spPr>
        <p:txBody>
          <a:bodyPr wrap="square" rtlCol="0">
            <a:spAutoFit/>
          </a:bodyPr>
          <a:lstStyle/>
          <a:p>
            <a:r>
              <a:rPr lang="en-US" altLang="zh-TW" sz="1200" dirty="0">
                <a:solidFill>
                  <a:srgbClr val="FF0000"/>
                </a:solidFill>
              </a:rPr>
              <a:t>t</a:t>
            </a:r>
            <a:r>
              <a:rPr lang="zh-TW" altLang="en-US" sz="1200" dirty="0">
                <a:solidFill>
                  <a:srgbClr val="FF0000"/>
                </a:solidFill>
              </a:rPr>
              <a:t> </a:t>
            </a:r>
            <a:r>
              <a:rPr lang="en-US" altLang="zh-TW" sz="1200" b="1" dirty="0">
                <a:solidFill>
                  <a:srgbClr val="FF0000"/>
                </a:solidFill>
              </a:rPr>
              <a:t>&lt;</a:t>
            </a:r>
            <a:r>
              <a:rPr lang="en-US" altLang="zh-TW" sz="1200" dirty="0">
                <a:solidFill>
                  <a:srgbClr val="FF0000"/>
                </a:solidFill>
              </a:rPr>
              <a:t>15</a:t>
            </a:r>
            <a:endParaRPr lang="zh-TW" altLang="en-US" sz="1200" dirty="0">
              <a:solidFill>
                <a:srgbClr val="FF0000"/>
              </a:solidFill>
            </a:endParaRPr>
          </a:p>
        </p:txBody>
      </p:sp>
      <p:cxnSp>
        <p:nvCxnSpPr>
          <p:cNvPr id="52" name="直線單箭頭接點 51">
            <a:extLst>
              <a:ext uri="{FF2B5EF4-FFF2-40B4-BE49-F238E27FC236}">
                <a16:creationId xmlns:a16="http://schemas.microsoft.com/office/drawing/2014/main" id="{69DC4709-B5F9-4C8E-A803-A5106501D00A}"/>
              </a:ext>
            </a:extLst>
          </p:cNvPr>
          <p:cNvCxnSpPr/>
          <p:nvPr/>
        </p:nvCxnSpPr>
        <p:spPr>
          <a:xfrm flipH="1">
            <a:off x="7024252" y="1308593"/>
            <a:ext cx="1237626"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7BE4A4B7-DF48-488B-9C2D-E7C4A7C31727}"/>
              </a:ext>
            </a:extLst>
          </p:cNvPr>
          <p:cNvSpPr txBox="1"/>
          <p:nvPr/>
        </p:nvSpPr>
        <p:spPr>
          <a:xfrm>
            <a:off x="7432885" y="1115079"/>
            <a:ext cx="970554" cy="276999"/>
          </a:xfrm>
          <a:prstGeom prst="rect">
            <a:avLst/>
          </a:prstGeom>
          <a:noFill/>
        </p:spPr>
        <p:txBody>
          <a:bodyPr wrap="square" rtlCol="0">
            <a:spAutoFit/>
          </a:bodyPr>
          <a:lstStyle/>
          <a:p>
            <a:r>
              <a:rPr lang="en-US" altLang="zh-TW" sz="1200" dirty="0">
                <a:solidFill>
                  <a:srgbClr val="FF0000"/>
                </a:solidFill>
              </a:rPr>
              <a:t>t</a:t>
            </a:r>
            <a:r>
              <a:rPr lang="zh-TW" altLang="en-US" sz="1200" dirty="0">
                <a:solidFill>
                  <a:srgbClr val="FF0000"/>
                </a:solidFill>
              </a:rPr>
              <a:t> </a:t>
            </a:r>
            <a:r>
              <a:rPr lang="en-US" altLang="zh-TW" sz="1200" b="1" dirty="0">
                <a:solidFill>
                  <a:srgbClr val="FF0000"/>
                </a:solidFill>
              </a:rPr>
              <a:t>&gt;</a:t>
            </a:r>
            <a:r>
              <a:rPr lang="en-US" altLang="zh-TW" sz="1200" dirty="0">
                <a:solidFill>
                  <a:srgbClr val="FF0000"/>
                </a:solidFill>
              </a:rPr>
              <a:t>15</a:t>
            </a:r>
            <a:endParaRPr lang="zh-TW" altLang="en-US" sz="1200" dirty="0">
              <a:solidFill>
                <a:srgbClr val="FF0000"/>
              </a:solidFill>
            </a:endParaRPr>
          </a:p>
        </p:txBody>
      </p:sp>
    </p:spTree>
    <p:extLst>
      <p:ext uri="{BB962C8B-B14F-4D97-AF65-F5344CB8AC3E}">
        <p14:creationId xmlns:p14="http://schemas.microsoft.com/office/powerpoint/2010/main" val="348186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402310" y="1155574"/>
            <a:ext cx="439325" cy="381285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818057697"/>
                  </p:ext>
                </p:extLst>
              </p:nvPr>
            </p:nvGraphicFramePr>
            <p:xfrm>
              <a:off x="826056" y="1155574"/>
              <a:ext cx="6203393" cy="3812859"/>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647918">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70987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4550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818057697"/>
                  </p:ext>
                </p:extLst>
              </p:nvPr>
            </p:nvGraphicFramePr>
            <p:xfrm>
              <a:off x="826056" y="1155574"/>
              <a:ext cx="6203393" cy="3812859"/>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647918">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18161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70987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4550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204215" y="2716375"/>
            <a:ext cx="2207257" cy="2103522"/>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625599" y="2673658"/>
            <a:ext cx="2296905" cy="2188955"/>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grpSp>
        <p:nvGrpSpPr>
          <p:cNvPr id="18" name="群組 17">
            <a:extLst>
              <a:ext uri="{FF2B5EF4-FFF2-40B4-BE49-F238E27FC236}">
                <a16:creationId xmlns:a16="http://schemas.microsoft.com/office/drawing/2014/main" id="{100636C2-958B-4129-8424-6EB99D28E066}"/>
              </a:ext>
            </a:extLst>
          </p:cNvPr>
          <p:cNvGrpSpPr/>
          <p:nvPr/>
        </p:nvGrpSpPr>
        <p:grpSpPr>
          <a:xfrm>
            <a:off x="2486219" y="3152159"/>
            <a:ext cx="1517194" cy="817570"/>
            <a:chOff x="2221043" y="1765403"/>
            <a:chExt cx="1517194" cy="817570"/>
          </a:xfrm>
        </p:grpSpPr>
        <p:sp>
          <p:nvSpPr>
            <p:cNvPr id="19" name="文字方塊 18">
              <a:extLst>
                <a:ext uri="{FF2B5EF4-FFF2-40B4-BE49-F238E27FC236}">
                  <a16:creationId xmlns:a16="http://schemas.microsoft.com/office/drawing/2014/main" id="{19D8847F-2C8D-43E4-8220-8F8341508236}"/>
                </a:ext>
              </a:extLst>
            </p:cNvPr>
            <p:cNvSpPr txBox="1"/>
            <p:nvPr/>
          </p:nvSpPr>
          <p:spPr>
            <a:xfrm>
              <a:off x="2347096" y="2305974"/>
              <a:ext cx="1391141" cy="276999"/>
            </a:xfrm>
            <a:prstGeom prst="rect">
              <a:avLst/>
            </a:prstGeom>
            <a:noFill/>
          </p:spPr>
          <p:txBody>
            <a:bodyPr wrap="square" rtlCol="0">
              <a:spAutoFit/>
            </a:bodyPr>
            <a:lstStyle/>
            <a:p>
              <a:r>
                <a:rPr lang="zh-TW" altLang="en-US" sz="1200" dirty="0"/>
                <a:t>中間車速</a:t>
              </a:r>
              <a:r>
                <a:rPr lang="en-US" altLang="zh-TW" sz="1200" dirty="0"/>
                <a:t>(m/s)</a:t>
              </a:r>
              <a:endParaRPr lang="zh-TW" altLang="en-US" sz="1200" dirty="0"/>
            </a:p>
          </p:txBody>
        </p:sp>
        <p:cxnSp>
          <p:nvCxnSpPr>
            <p:cNvPr id="20" name="直線單箭頭接點 19">
              <a:extLst>
                <a:ext uri="{FF2B5EF4-FFF2-40B4-BE49-F238E27FC236}">
                  <a16:creationId xmlns:a16="http://schemas.microsoft.com/office/drawing/2014/main" id="{86B2D72F-EBDF-4DED-8E76-0ABE0DB704BF}"/>
                </a:ext>
              </a:extLst>
            </p:cNvPr>
            <p:cNvCxnSpPr>
              <a:cxnSpLocks/>
            </p:cNvCxnSpPr>
            <p:nvPr/>
          </p:nvCxnSpPr>
          <p:spPr>
            <a:xfrm flipV="1">
              <a:off x="3114567" y="1896853"/>
              <a:ext cx="149044" cy="484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7F27B502-DD47-4A83-8CE0-506D36E69CB4}"/>
                </a:ext>
              </a:extLst>
            </p:cNvPr>
            <p:cNvSpPr txBox="1"/>
            <p:nvPr/>
          </p:nvSpPr>
          <p:spPr>
            <a:xfrm>
              <a:off x="2221043" y="1972811"/>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22" name="直線單箭頭接點 21">
              <a:extLst>
                <a:ext uri="{FF2B5EF4-FFF2-40B4-BE49-F238E27FC236}">
                  <a16:creationId xmlns:a16="http://schemas.microsoft.com/office/drawing/2014/main" id="{F201EF5F-10A2-44E4-9E9E-AC746E8753D8}"/>
                </a:ext>
              </a:extLst>
            </p:cNvPr>
            <p:cNvCxnSpPr>
              <a:cxnSpLocks/>
            </p:cNvCxnSpPr>
            <p:nvPr/>
          </p:nvCxnSpPr>
          <p:spPr>
            <a:xfrm flipV="1">
              <a:off x="2591223" y="1765403"/>
              <a:ext cx="99598" cy="207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文字方塊 27">
            <a:extLst>
              <a:ext uri="{FF2B5EF4-FFF2-40B4-BE49-F238E27FC236}">
                <a16:creationId xmlns:a16="http://schemas.microsoft.com/office/drawing/2014/main" id="{F4B85033-E788-48EF-87CD-E894EF800B39}"/>
              </a:ext>
            </a:extLst>
          </p:cNvPr>
          <p:cNvSpPr txBox="1"/>
          <p:nvPr/>
        </p:nvSpPr>
        <p:spPr>
          <a:xfrm>
            <a:off x="2833216" y="4173833"/>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29" name="直線單箭頭接點 28">
            <a:extLst>
              <a:ext uri="{FF2B5EF4-FFF2-40B4-BE49-F238E27FC236}">
                <a16:creationId xmlns:a16="http://schemas.microsoft.com/office/drawing/2014/main" id="{F294A0D3-DCC0-43B7-886F-51FA26C81956}"/>
              </a:ext>
            </a:extLst>
          </p:cNvPr>
          <p:cNvCxnSpPr>
            <a:cxnSpLocks/>
          </p:cNvCxnSpPr>
          <p:nvPr/>
        </p:nvCxnSpPr>
        <p:spPr>
          <a:xfrm flipV="1">
            <a:off x="3600687" y="3692730"/>
            <a:ext cx="402726" cy="556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409124528"/>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a:t>
                      </a:r>
                      <a:r>
                        <a:rPr lang="zh-TW" altLang="en-US" sz="1400" dirty="0">
                          <a:solidFill>
                            <a:srgbClr val="FF0000"/>
                          </a:solidFill>
                        </a:rPr>
                        <a:t>追撞</a:t>
                      </a:r>
                      <a:r>
                        <a:rPr lang="zh-TW" altLang="en-US" sz="1400" dirty="0">
                          <a:solidFill>
                            <a:schemeClr val="tx1"/>
                          </a:solidFill>
                        </a:rPr>
                        <a:t>，</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
        <p:nvSpPr>
          <p:cNvPr id="15" name="文字方塊 14">
            <a:extLst>
              <a:ext uri="{FF2B5EF4-FFF2-40B4-BE49-F238E27FC236}">
                <a16:creationId xmlns:a16="http://schemas.microsoft.com/office/drawing/2014/main" id="{77C5C2CA-6DBA-42CF-8F8B-3716A550FDD1}"/>
              </a:ext>
            </a:extLst>
          </p:cNvPr>
          <p:cNvSpPr txBox="1"/>
          <p:nvPr/>
        </p:nvSpPr>
        <p:spPr>
          <a:xfrm>
            <a:off x="2057057" y="3927906"/>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16" name="直線單箭頭接點 15">
            <a:extLst>
              <a:ext uri="{FF2B5EF4-FFF2-40B4-BE49-F238E27FC236}">
                <a16:creationId xmlns:a16="http://schemas.microsoft.com/office/drawing/2014/main" id="{D1B55107-2974-4CD0-ABC7-32A5C5196D3D}"/>
              </a:ext>
            </a:extLst>
          </p:cNvPr>
          <p:cNvCxnSpPr>
            <a:cxnSpLocks/>
          </p:cNvCxnSpPr>
          <p:nvPr/>
        </p:nvCxnSpPr>
        <p:spPr>
          <a:xfrm flipV="1">
            <a:off x="2506786" y="3498807"/>
            <a:ext cx="149044" cy="484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52766109-058C-49E4-AC39-5A021C1D209F}"/>
              </a:ext>
            </a:extLst>
          </p:cNvPr>
          <p:cNvSpPr txBox="1"/>
          <p:nvPr/>
        </p:nvSpPr>
        <p:spPr>
          <a:xfrm>
            <a:off x="2184890" y="3168119"/>
            <a:ext cx="1591980" cy="276999"/>
          </a:xfrm>
          <a:prstGeom prst="rect">
            <a:avLst/>
          </a:prstGeom>
          <a:noFill/>
        </p:spPr>
        <p:txBody>
          <a:bodyPr wrap="square" rtlCol="0">
            <a:spAutoFit/>
          </a:bodyPr>
          <a:lstStyle/>
          <a:p>
            <a:r>
              <a:rPr lang="zh-TW" altLang="en-US" sz="1200" dirty="0"/>
              <a:t>三台直行車車速</a:t>
            </a:r>
            <a:r>
              <a:rPr lang="en-US" altLang="zh-TW" sz="1200" dirty="0"/>
              <a:t>(m/s)</a:t>
            </a:r>
            <a:endParaRPr lang="zh-TW" altLang="en-US" sz="1200" dirty="0"/>
          </a:p>
        </p:txBody>
      </p:sp>
      <p:cxnSp>
        <p:nvCxnSpPr>
          <p:cNvPr id="18" name="直線單箭頭接點 17">
            <a:extLst>
              <a:ext uri="{FF2B5EF4-FFF2-40B4-BE49-F238E27FC236}">
                <a16:creationId xmlns:a16="http://schemas.microsoft.com/office/drawing/2014/main" id="{BC390BF5-9329-467A-B3A2-B4FB6D130D55}"/>
              </a:ext>
            </a:extLst>
          </p:cNvPr>
          <p:cNvCxnSpPr>
            <a:cxnSpLocks/>
            <a:stCxn id="17" idx="0"/>
          </p:cNvCxnSpPr>
          <p:nvPr/>
        </p:nvCxnSpPr>
        <p:spPr>
          <a:xfrm flipV="1">
            <a:off x="2980880" y="2930095"/>
            <a:ext cx="197486" cy="238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64959A09-87F6-4F03-AD9E-13AF72B31C25}"/>
              </a:ext>
            </a:extLst>
          </p:cNvPr>
          <p:cNvSpPr txBox="1"/>
          <p:nvPr/>
        </p:nvSpPr>
        <p:spPr>
          <a:xfrm>
            <a:off x="4389638" y="3071686"/>
            <a:ext cx="1591980" cy="276999"/>
          </a:xfrm>
          <a:prstGeom prst="rect">
            <a:avLst/>
          </a:prstGeom>
          <a:noFill/>
        </p:spPr>
        <p:txBody>
          <a:bodyPr wrap="square" rtlCol="0">
            <a:spAutoFit/>
          </a:bodyPr>
          <a:lstStyle/>
          <a:p>
            <a:r>
              <a:rPr lang="zh-TW" altLang="en-US" sz="1200" dirty="0"/>
              <a:t>三台直行車車速</a:t>
            </a:r>
            <a:r>
              <a:rPr lang="en-US" altLang="zh-TW" sz="1200" dirty="0"/>
              <a:t>(m/s)</a:t>
            </a:r>
            <a:endParaRPr lang="zh-TW" altLang="en-US" sz="1200" dirty="0"/>
          </a:p>
        </p:txBody>
      </p:sp>
      <p:cxnSp>
        <p:nvCxnSpPr>
          <p:cNvPr id="22" name="直線單箭頭接點 21">
            <a:extLst>
              <a:ext uri="{FF2B5EF4-FFF2-40B4-BE49-F238E27FC236}">
                <a16:creationId xmlns:a16="http://schemas.microsoft.com/office/drawing/2014/main" id="{E23AA090-4E25-4448-AAA2-22D9AD1B8356}"/>
              </a:ext>
            </a:extLst>
          </p:cNvPr>
          <p:cNvCxnSpPr>
            <a:cxnSpLocks/>
          </p:cNvCxnSpPr>
          <p:nvPr/>
        </p:nvCxnSpPr>
        <p:spPr>
          <a:xfrm>
            <a:off x="5546035" y="3348685"/>
            <a:ext cx="129208" cy="150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D7B2E000-4BA3-4CC4-B079-2B7FA6D10A44}"/>
              </a:ext>
            </a:extLst>
          </p:cNvPr>
          <p:cNvSpPr txBox="1"/>
          <p:nvPr/>
        </p:nvSpPr>
        <p:spPr>
          <a:xfrm>
            <a:off x="5412124" y="3900240"/>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28" name="直線單箭頭接點 27">
            <a:extLst>
              <a:ext uri="{FF2B5EF4-FFF2-40B4-BE49-F238E27FC236}">
                <a16:creationId xmlns:a16="http://schemas.microsoft.com/office/drawing/2014/main" id="{3D890729-3414-4EFA-9CBF-EFA6A60A9649}"/>
              </a:ext>
            </a:extLst>
          </p:cNvPr>
          <p:cNvCxnSpPr>
            <a:cxnSpLocks/>
          </p:cNvCxnSpPr>
          <p:nvPr/>
        </p:nvCxnSpPr>
        <p:spPr>
          <a:xfrm flipV="1">
            <a:off x="5860947" y="3677204"/>
            <a:ext cx="101629" cy="25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A521EAF5-647C-4391-86A2-E11B0ED7BA11}"/>
              </a:ext>
            </a:extLst>
          </p:cNvPr>
          <p:cNvSpPr txBox="1"/>
          <p:nvPr/>
        </p:nvSpPr>
        <p:spPr>
          <a:xfrm>
            <a:off x="6634892" y="2849767"/>
            <a:ext cx="1156397" cy="461665"/>
          </a:xfrm>
          <a:prstGeom prst="rect">
            <a:avLst/>
          </a:prstGeom>
          <a:noFill/>
        </p:spPr>
        <p:txBody>
          <a:bodyPr wrap="square" rtlCol="0">
            <a:spAutoFit/>
          </a:bodyPr>
          <a:lstStyle/>
          <a:p>
            <a:r>
              <a:rPr lang="zh-TW" altLang="en-US" sz="1200" dirty="0"/>
              <a:t>第二台直行車車速</a:t>
            </a:r>
            <a:r>
              <a:rPr lang="en-US" altLang="zh-TW" sz="1200" dirty="0"/>
              <a:t>(m/s)</a:t>
            </a:r>
            <a:endParaRPr lang="zh-TW" altLang="en-US" sz="1200" dirty="0"/>
          </a:p>
        </p:txBody>
      </p:sp>
      <p:cxnSp>
        <p:nvCxnSpPr>
          <p:cNvPr id="32" name="直線單箭頭接點 31">
            <a:extLst>
              <a:ext uri="{FF2B5EF4-FFF2-40B4-BE49-F238E27FC236}">
                <a16:creationId xmlns:a16="http://schemas.microsoft.com/office/drawing/2014/main" id="{834411C4-09DC-4A37-94DB-F13ACB99FDA3}"/>
              </a:ext>
            </a:extLst>
          </p:cNvPr>
          <p:cNvCxnSpPr>
            <a:cxnSpLocks/>
          </p:cNvCxnSpPr>
          <p:nvPr/>
        </p:nvCxnSpPr>
        <p:spPr>
          <a:xfrm>
            <a:off x="7791289" y="3126766"/>
            <a:ext cx="129208" cy="150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6A911B57-30C5-4666-8D2C-5621351FF805}"/>
              </a:ext>
            </a:extLst>
          </p:cNvPr>
          <p:cNvSpPr txBox="1"/>
          <p:nvPr/>
        </p:nvSpPr>
        <p:spPr>
          <a:xfrm>
            <a:off x="7914602" y="2794670"/>
            <a:ext cx="1343819" cy="461665"/>
          </a:xfrm>
          <a:prstGeom prst="rect">
            <a:avLst/>
          </a:prstGeom>
          <a:noFill/>
        </p:spPr>
        <p:txBody>
          <a:bodyPr wrap="square" rtlCol="0">
            <a:spAutoFit/>
          </a:bodyPr>
          <a:lstStyle/>
          <a:p>
            <a:r>
              <a:rPr lang="zh-TW" altLang="en-US" sz="1200" dirty="0"/>
              <a:t>第三台直行車車速</a:t>
            </a:r>
            <a:r>
              <a:rPr lang="en-US" altLang="zh-TW" sz="1200" dirty="0"/>
              <a:t>(m/s)</a:t>
            </a:r>
            <a:endParaRPr lang="zh-TW" altLang="en-US" sz="1200" dirty="0"/>
          </a:p>
        </p:txBody>
      </p:sp>
      <p:cxnSp>
        <p:nvCxnSpPr>
          <p:cNvPr id="39" name="直線單箭頭接點 38">
            <a:extLst>
              <a:ext uri="{FF2B5EF4-FFF2-40B4-BE49-F238E27FC236}">
                <a16:creationId xmlns:a16="http://schemas.microsoft.com/office/drawing/2014/main" id="{1EA864FF-A1E9-4654-BD80-7D6A15434574}"/>
              </a:ext>
            </a:extLst>
          </p:cNvPr>
          <p:cNvCxnSpPr>
            <a:cxnSpLocks/>
          </p:cNvCxnSpPr>
          <p:nvPr/>
        </p:nvCxnSpPr>
        <p:spPr>
          <a:xfrm flipH="1">
            <a:off x="8229600" y="3071686"/>
            <a:ext cx="399738" cy="373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B8B17508-9609-48CD-AAFB-4A984802E447}"/>
              </a:ext>
            </a:extLst>
          </p:cNvPr>
          <p:cNvSpPr txBox="1"/>
          <p:nvPr/>
        </p:nvSpPr>
        <p:spPr>
          <a:xfrm>
            <a:off x="7636893" y="4199415"/>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41" name="直線單箭頭接點 40">
            <a:extLst>
              <a:ext uri="{FF2B5EF4-FFF2-40B4-BE49-F238E27FC236}">
                <a16:creationId xmlns:a16="http://schemas.microsoft.com/office/drawing/2014/main" id="{B0A0B14B-8D55-4E6A-9149-C51E07397ACF}"/>
              </a:ext>
            </a:extLst>
          </p:cNvPr>
          <p:cNvCxnSpPr>
            <a:cxnSpLocks/>
          </p:cNvCxnSpPr>
          <p:nvPr/>
        </p:nvCxnSpPr>
        <p:spPr>
          <a:xfrm flipH="1" flipV="1">
            <a:off x="7753878" y="4016433"/>
            <a:ext cx="60426" cy="188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0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4138355735"/>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a:t>
                      </a:r>
                      <a:r>
                        <a:rPr lang="zh-TW" altLang="en-US" sz="1400" dirty="0">
                          <a:solidFill>
                            <a:srgbClr val="FF0000"/>
                          </a:solidFill>
                        </a:rPr>
                        <a:t>追撞</a:t>
                      </a:r>
                      <a:r>
                        <a:rPr lang="zh-TW" altLang="en-US" sz="1400" dirty="0">
                          <a:solidFill>
                            <a:schemeClr val="tx1"/>
                          </a:solidFill>
                        </a:rPr>
                        <a:t>，</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
        <p:nvSpPr>
          <p:cNvPr id="21" name="文字方塊 20">
            <a:extLst>
              <a:ext uri="{FF2B5EF4-FFF2-40B4-BE49-F238E27FC236}">
                <a16:creationId xmlns:a16="http://schemas.microsoft.com/office/drawing/2014/main" id="{2C83157F-FB8F-4867-BB93-8EBF8BB07505}"/>
              </a:ext>
            </a:extLst>
          </p:cNvPr>
          <p:cNvSpPr txBox="1"/>
          <p:nvPr/>
        </p:nvSpPr>
        <p:spPr>
          <a:xfrm>
            <a:off x="2944297" y="2457562"/>
            <a:ext cx="1156397" cy="461665"/>
          </a:xfrm>
          <a:prstGeom prst="rect">
            <a:avLst/>
          </a:prstGeom>
          <a:noFill/>
        </p:spPr>
        <p:txBody>
          <a:bodyPr wrap="square" rtlCol="0">
            <a:spAutoFit/>
          </a:bodyPr>
          <a:lstStyle/>
          <a:p>
            <a:r>
              <a:rPr lang="zh-TW" altLang="en-US" sz="1200" dirty="0"/>
              <a:t>第二台直行車車速</a:t>
            </a:r>
            <a:r>
              <a:rPr lang="en-US" altLang="zh-TW" sz="1200" dirty="0"/>
              <a:t>(m/s)</a:t>
            </a:r>
            <a:endParaRPr lang="zh-TW" altLang="en-US" sz="1200" dirty="0"/>
          </a:p>
        </p:txBody>
      </p:sp>
      <p:sp>
        <p:nvSpPr>
          <p:cNvPr id="23" name="文字方塊 22">
            <a:extLst>
              <a:ext uri="{FF2B5EF4-FFF2-40B4-BE49-F238E27FC236}">
                <a16:creationId xmlns:a16="http://schemas.microsoft.com/office/drawing/2014/main" id="{2D1F6570-29E1-4C91-BB4C-E60C69EB2F16}"/>
              </a:ext>
            </a:extLst>
          </p:cNvPr>
          <p:cNvSpPr txBox="1"/>
          <p:nvPr/>
        </p:nvSpPr>
        <p:spPr>
          <a:xfrm>
            <a:off x="1785540" y="3127101"/>
            <a:ext cx="997418" cy="461665"/>
          </a:xfrm>
          <a:prstGeom prst="rect">
            <a:avLst/>
          </a:prstGeom>
          <a:noFill/>
        </p:spPr>
        <p:txBody>
          <a:bodyPr wrap="square" rtlCol="0">
            <a:spAutoFit/>
          </a:bodyPr>
          <a:lstStyle/>
          <a:p>
            <a:r>
              <a:rPr lang="zh-TW" altLang="en-US" sz="1200" dirty="0"/>
              <a:t>第三台直行車車速</a:t>
            </a:r>
            <a:r>
              <a:rPr lang="en-US" altLang="zh-TW" sz="1200" dirty="0"/>
              <a:t>(m/s)</a:t>
            </a:r>
            <a:endParaRPr lang="zh-TW" altLang="en-US" sz="1200" dirty="0"/>
          </a:p>
        </p:txBody>
      </p:sp>
      <p:sp>
        <p:nvSpPr>
          <p:cNvPr id="24" name="文字方塊 23">
            <a:extLst>
              <a:ext uri="{FF2B5EF4-FFF2-40B4-BE49-F238E27FC236}">
                <a16:creationId xmlns:a16="http://schemas.microsoft.com/office/drawing/2014/main" id="{702328D0-1C42-4E3C-9672-00C7F37B1BE9}"/>
              </a:ext>
            </a:extLst>
          </p:cNvPr>
          <p:cNvSpPr txBox="1"/>
          <p:nvPr/>
        </p:nvSpPr>
        <p:spPr>
          <a:xfrm>
            <a:off x="2048613" y="4609473"/>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25" name="直線單箭頭接點 24">
            <a:extLst>
              <a:ext uri="{FF2B5EF4-FFF2-40B4-BE49-F238E27FC236}">
                <a16:creationId xmlns:a16="http://schemas.microsoft.com/office/drawing/2014/main" id="{A2DDF1BA-4E01-4FFA-949D-1E63BF1EA940}"/>
              </a:ext>
            </a:extLst>
          </p:cNvPr>
          <p:cNvCxnSpPr>
            <a:cxnSpLocks/>
          </p:cNvCxnSpPr>
          <p:nvPr/>
        </p:nvCxnSpPr>
        <p:spPr>
          <a:xfrm flipV="1">
            <a:off x="2350134" y="3707204"/>
            <a:ext cx="107314" cy="902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070871FB-02DF-475B-A1BC-8CD34F884858}"/>
              </a:ext>
            </a:extLst>
          </p:cNvPr>
          <p:cNvCxnSpPr>
            <a:cxnSpLocks/>
          </p:cNvCxnSpPr>
          <p:nvPr/>
        </p:nvCxnSpPr>
        <p:spPr>
          <a:xfrm>
            <a:off x="2647540" y="3293638"/>
            <a:ext cx="296757" cy="135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D3D9A4A-4CB9-4924-9620-9F43D3013AAC}"/>
              </a:ext>
            </a:extLst>
          </p:cNvPr>
          <p:cNvCxnSpPr>
            <a:cxnSpLocks/>
          </p:cNvCxnSpPr>
          <p:nvPr/>
        </p:nvCxnSpPr>
        <p:spPr>
          <a:xfrm>
            <a:off x="3279089" y="2868865"/>
            <a:ext cx="0" cy="258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1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21</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21</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25</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43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sp>
        <p:nvSpPr>
          <p:cNvPr id="13" name="文字方塊 12">
            <a:extLst>
              <a:ext uri="{FF2B5EF4-FFF2-40B4-BE49-F238E27FC236}">
                <a16:creationId xmlns:a16="http://schemas.microsoft.com/office/drawing/2014/main" id="{D9F836A2-2E69-4C76-8A2C-44D9202A7421}"/>
              </a:ext>
            </a:extLst>
          </p:cNvPr>
          <p:cNvSpPr txBox="1"/>
          <p:nvPr/>
        </p:nvSpPr>
        <p:spPr>
          <a:xfrm>
            <a:off x="388211" y="3227143"/>
            <a:ext cx="3369597" cy="2431435"/>
          </a:xfrm>
          <a:prstGeom prst="rect">
            <a:avLst/>
          </a:prstGeom>
          <a:noFill/>
        </p:spPr>
        <p:txBody>
          <a:bodyPr wrap="square">
            <a:spAutoFit/>
          </a:bodyPr>
          <a:lstStyle/>
          <a:p>
            <a:r>
              <a:rPr lang="zh-TW" altLang="en-US" sz="2000" b="1" dirty="0">
                <a:solidFill>
                  <a:srgbClr val="0070C0"/>
                </a:solidFill>
                <a:latin typeface="+mj-ea"/>
                <a:ea typeface="+mj-ea"/>
                <a:cs typeface="Arial"/>
              </a:rPr>
              <a:t>自動駕駛車輛發展挑戰</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人類駕駛行為差異</a:t>
            </a:r>
            <a:r>
              <a:rPr lang="en-US" altLang="zh-TW" sz="2000" b="1" dirty="0">
                <a:solidFill>
                  <a:srgbClr val="0070C0"/>
                </a:solidFill>
                <a:latin typeface="+mj-ea"/>
                <a:ea typeface="+mj-ea"/>
                <a:cs typeface="Arial"/>
              </a:rPr>
              <a:t>:</a:t>
            </a:r>
          </a:p>
          <a:p>
            <a:endParaRPr lang="zh-TW" altLang="en-US" sz="900" b="1" dirty="0">
              <a:solidFill>
                <a:srgbClr val="0070C0"/>
              </a:solidFill>
              <a:latin typeface="+mj-ea"/>
              <a:ea typeface="+mj-ea"/>
              <a:cs typeface="Arial"/>
            </a:endParaRPr>
          </a:p>
          <a:p>
            <a:r>
              <a:rPr lang="en-US" altLang="zh-TW" sz="2000" dirty="0">
                <a:latin typeface="+mj-ea"/>
                <a:ea typeface="+mj-ea"/>
                <a:cs typeface="Arial"/>
              </a:rPr>
              <a:t>2017~2020</a:t>
            </a:r>
            <a:r>
              <a:rPr lang="zh-TW" altLang="en-US" sz="2000" dirty="0">
                <a:latin typeface="+mj-ea"/>
                <a:ea typeface="+mj-ea"/>
                <a:cs typeface="Arial"/>
              </a:rPr>
              <a:t>年美國舊金山的道路事故報</a:t>
            </a:r>
            <a:r>
              <a:rPr lang="en-US" altLang="zh-TW" sz="2000" dirty="0">
                <a:latin typeface="+mj-ea"/>
                <a:ea typeface="+mj-ea"/>
                <a:cs typeface="Arial"/>
              </a:rPr>
              <a:t>[1]</a:t>
            </a:r>
            <a:r>
              <a:rPr lang="zh-TW" altLang="en-US" sz="2000" dirty="0">
                <a:latin typeface="+mj-ea"/>
                <a:ea typeface="+mj-ea"/>
                <a:cs typeface="Arial"/>
              </a:rPr>
              <a:t>告顯示，有自駕車參與之交通事故，與純人類駕駛</a:t>
            </a:r>
            <a:r>
              <a:rPr lang="zh-TW" altLang="en-US" sz="2000" dirty="0">
                <a:solidFill>
                  <a:srgbClr val="FF0000"/>
                </a:solidFill>
                <a:latin typeface="+mj-ea"/>
                <a:ea typeface="+mj-ea"/>
                <a:cs typeface="Arial"/>
              </a:rPr>
              <a:t>事故類型有顯著差異</a:t>
            </a:r>
            <a:endParaRPr lang="en-US" altLang="zh-TW" sz="2000" dirty="0">
              <a:solidFill>
                <a:srgbClr val="FF0000"/>
              </a:solidFill>
              <a:latin typeface="+mj-ea"/>
              <a:ea typeface="+mj-ea"/>
              <a:cs typeface="Arial"/>
            </a:endParaRPr>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grpSp>
        <p:nvGrpSpPr>
          <p:cNvPr id="21" name="群組 20">
            <a:extLst>
              <a:ext uri="{FF2B5EF4-FFF2-40B4-BE49-F238E27FC236}">
                <a16:creationId xmlns:a16="http://schemas.microsoft.com/office/drawing/2014/main" id="{63C93E38-1083-45EA-AA15-D49425039816}"/>
              </a:ext>
            </a:extLst>
          </p:cNvPr>
          <p:cNvGrpSpPr/>
          <p:nvPr/>
        </p:nvGrpSpPr>
        <p:grpSpPr>
          <a:xfrm>
            <a:off x="4171950" y="1774932"/>
            <a:ext cx="4643212" cy="2965482"/>
            <a:chOff x="4082092" y="2693096"/>
            <a:chExt cx="4643212" cy="2965482"/>
          </a:xfrm>
        </p:grpSpPr>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4082092" y="2882044"/>
              <a:ext cx="4643212" cy="2776534"/>
            </a:xfrm>
            <a:prstGeom prst="rect">
              <a:avLst/>
            </a:prstGeom>
          </p:spPr>
        </p:pic>
        <p:sp>
          <p:nvSpPr>
            <p:cNvPr id="11" name="文字方塊 10">
              <a:extLst>
                <a:ext uri="{FF2B5EF4-FFF2-40B4-BE49-F238E27FC236}">
                  <a16:creationId xmlns:a16="http://schemas.microsoft.com/office/drawing/2014/main" id="{7327645C-BDB4-416B-B1CE-B33A75660A18}"/>
                </a:ext>
              </a:extLst>
            </p:cNvPr>
            <p:cNvSpPr txBox="1"/>
            <p:nvPr/>
          </p:nvSpPr>
          <p:spPr>
            <a:xfrm>
              <a:off x="5747625" y="2693096"/>
              <a:ext cx="1770036" cy="276999"/>
            </a:xfrm>
            <a:prstGeom prst="rect">
              <a:avLst/>
            </a:prstGeom>
            <a:noFill/>
          </p:spPr>
          <p:txBody>
            <a:bodyPr wrap="none" rtlCol="0">
              <a:spAutoFit/>
            </a:bodyPr>
            <a:lstStyle/>
            <a:p>
              <a:r>
                <a:rPr lang="zh-TW" altLang="en-US" sz="1200" b="1" dirty="0">
                  <a:latin typeface="+mn-ea"/>
                </a:rPr>
                <a:t>自駕車參與事故差異</a:t>
              </a:r>
              <a:r>
                <a:rPr lang="en-US" altLang="zh-TW" sz="1200" b="1" dirty="0">
                  <a:latin typeface="+mn-ea"/>
                </a:rPr>
                <a:t>[1]</a:t>
              </a:r>
              <a:endParaRPr lang="zh-TW" altLang="en-US" sz="1200" b="1" dirty="0">
                <a:latin typeface="+mn-ea"/>
              </a:endParaRPr>
            </a:p>
          </p:txBody>
        </p:sp>
      </p:grpSp>
      <p:sp>
        <p:nvSpPr>
          <p:cNvPr id="22" name="矩形 21">
            <a:extLst>
              <a:ext uri="{FF2B5EF4-FFF2-40B4-BE49-F238E27FC236}">
                <a16:creationId xmlns:a16="http://schemas.microsoft.com/office/drawing/2014/main" id="{5BB47216-6A06-4B9D-8C8F-A2250E770731}"/>
              </a:ext>
            </a:extLst>
          </p:cNvPr>
          <p:cNvSpPr/>
          <p:nvPr/>
        </p:nvSpPr>
        <p:spPr>
          <a:xfrm>
            <a:off x="5246938" y="2093152"/>
            <a:ext cx="601249" cy="2232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39425A68-CCF4-45C7-9484-E8A0E20AF0FD}"/>
              </a:ext>
            </a:extLst>
          </p:cNvPr>
          <p:cNvSpPr/>
          <p:nvPr/>
        </p:nvSpPr>
        <p:spPr>
          <a:xfrm>
            <a:off x="5961704" y="3098876"/>
            <a:ext cx="601249" cy="12268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84FC38F9-8470-4F14-BC3E-E2CFD4EB8BAA}"/>
              </a:ext>
            </a:extLst>
          </p:cNvPr>
          <p:cNvSpPr/>
          <p:nvPr/>
        </p:nvSpPr>
        <p:spPr>
          <a:xfrm>
            <a:off x="7306894" y="3227143"/>
            <a:ext cx="601249" cy="1086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4AE25365-1D88-42BC-93D3-20A39A91F26D}"/>
              </a:ext>
            </a:extLst>
          </p:cNvPr>
          <p:cNvSpPr txBox="1"/>
          <p:nvPr/>
        </p:nvSpPr>
        <p:spPr>
          <a:xfrm>
            <a:off x="4110788" y="4584870"/>
            <a:ext cx="4766152" cy="923330"/>
          </a:xfrm>
          <a:prstGeom prst="rect">
            <a:avLst/>
          </a:prstGeom>
          <a:noFill/>
        </p:spPr>
        <p:txBody>
          <a:bodyPr wrap="square">
            <a:spAutoFit/>
          </a:bodyPr>
          <a:lstStyle/>
          <a:p>
            <a:r>
              <a:rPr lang="zh-TW" altLang="en-US" dirty="0"/>
              <a:t>自駕車雖然在撞擊路人及擦撞其他車輛的事故占比遠低於一般駕駛，但與人類駕駛發生追撞的占比高出很多</a:t>
            </a:r>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36</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820441" y="3131360"/>
            <a:ext cx="5442573" cy="1477328"/>
          </a:xfrm>
          <a:prstGeom prst="rect">
            <a:avLst/>
          </a:prstGeom>
          <a:noFill/>
        </p:spPr>
        <p:txBody>
          <a:bodyPr wrap="square">
            <a:spAutoFit/>
          </a:bodyPr>
          <a:lstStyle/>
          <a:p>
            <a:pPr>
              <a:lnSpc>
                <a:spcPct val="200000"/>
              </a:lnSpc>
            </a:pPr>
            <a:r>
              <a:rPr lang="zh-TW" altLang="en-US" b="1" dirty="0">
                <a:latin typeface="+mj-ea"/>
                <a:ea typeface="+mj-ea"/>
              </a:rPr>
              <a:t>影響駕駛風格的因素</a:t>
            </a:r>
            <a:r>
              <a:rPr lang="en-US" altLang="zh-TW" b="1" dirty="0">
                <a:latin typeface="+mj-ea"/>
                <a:ea typeface="+mj-ea"/>
              </a:rPr>
              <a:t>:</a:t>
            </a:r>
          </a:p>
          <a:p>
            <a:endParaRPr lang="en-US" altLang="zh-TW" b="1" dirty="0">
              <a:latin typeface="+mj-ea"/>
              <a:ea typeface="+mj-ea"/>
            </a:endParaRPr>
          </a:p>
          <a:p>
            <a:r>
              <a:rPr lang="zh-TW" altLang="en-US" sz="1800" dirty="0">
                <a:latin typeface="+mj-ea"/>
                <a:ea typeface="+mj-ea"/>
                <a:cs typeface="Arial"/>
              </a:rPr>
              <a:t> </a:t>
            </a:r>
            <a:r>
              <a:rPr lang="zh-TW" altLang="en-US" sz="1800" dirty="0">
                <a:solidFill>
                  <a:srgbClr val="FF0000"/>
                </a:solidFill>
                <a:latin typeface="+mj-ea"/>
                <a:ea typeface="+mj-ea"/>
                <a:cs typeface="Arial"/>
              </a:rPr>
              <a:t>影響駕駛風格因素中，</a:t>
            </a:r>
            <a:r>
              <a:rPr lang="zh-TW" altLang="en-US" dirty="0">
                <a:solidFill>
                  <a:srgbClr val="FF0000"/>
                </a:solidFill>
                <a:latin typeface="+mj-ea"/>
                <a:ea typeface="+mj-ea"/>
                <a:cs typeface="Arial"/>
              </a:rPr>
              <a:t>「可接受風險」為最容易</a:t>
            </a:r>
            <a:r>
              <a:rPr lang="zh-TW" altLang="en-US" sz="1800" dirty="0">
                <a:solidFill>
                  <a:srgbClr val="FF0000"/>
                </a:solidFill>
                <a:latin typeface="+mj-ea"/>
                <a:ea typeface="+mj-ea"/>
                <a:cs typeface="Arial"/>
              </a:rPr>
              <a:t>量化之因子，</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4994302"/>
            <a:ext cx="8077226" cy="830997"/>
          </a:xfrm>
          <a:prstGeom prst="rect">
            <a:avLst/>
          </a:prstGeom>
          <a:noFill/>
        </p:spPr>
        <p:txBody>
          <a:bodyPr wrap="square" rtlCol="0">
            <a:spAutoFit/>
          </a:bodyPr>
          <a:lstStyle/>
          <a:p>
            <a:r>
              <a:rPr lang="zh-TW" altLang="en-US" sz="2400" b="1" dirty="0">
                <a:solidFill>
                  <a:srgbClr val="0070C0"/>
                </a:solidFill>
                <a:latin typeface="+mj-ea"/>
                <a:ea typeface="+mj-ea"/>
              </a:rPr>
              <a:t>研究目的</a:t>
            </a:r>
            <a:r>
              <a:rPr lang="en-US" altLang="zh-TW" sz="2400" b="1" dirty="0">
                <a:solidFill>
                  <a:srgbClr val="0070C0"/>
                </a:solidFill>
                <a:latin typeface="+mj-ea"/>
                <a:ea typeface="+mj-ea"/>
              </a:rPr>
              <a:t>:</a:t>
            </a:r>
            <a:r>
              <a:rPr lang="zh-TW" altLang="en-US" sz="2400" b="1" dirty="0">
                <a:solidFill>
                  <a:srgbClr val="0070C0"/>
                </a:solidFill>
                <a:latin typeface="+mj-ea"/>
                <a:ea typeface="+mj-ea"/>
              </a:rPr>
              <a:t> </a:t>
            </a:r>
            <a:r>
              <a:rPr lang="zh-TW" altLang="en-US" sz="2400" b="1" dirty="0">
                <a:latin typeface="+mj-ea"/>
                <a:ea typeface="+mj-ea"/>
              </a:rPr>
              <a:t>基於「合適的碰撞風險評估法」，透過改變駕駛</a:t>
            </a:r>
            <a:r>
              <a:rPr lang="en-US" altLang="zh-TW" sz="2400" b="1" dirty="0">
                <a:latin typeface="+mj-ea"/>
                <a:ea typeface="+mj-ea"/>
              </a:rPr>
              <a:t>	</a:t>
            </a:r>
            <a:r>
              <a:rPr lang="zh-TW" altLang="en-US" sz="2400" b="1" dirty="0">
                <a:latin typeface="+mj-ea"/>
                <a:ea typeface="+mj-ea"/>
              </a:rPr>
              <a:t>      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820441" y="1605300"/>
            <a:ext cx="4565673" cy="2308324"/>
          </a:xfrm>
          <a:prstGeom prst="rect">
            <a:avLst/>
          </a:prstGeom>
          <a:noFill/>
        </p:spPr>
        <p:txBody>
          <a:bodyPr wrap="none" rtlCol="0">
            <a:spAutoFit/>
          </a:bodyPr>
          <a:lstStyle/>
          <a:p>
            <a:r>
              <a:rPr lang="zh-TW" altLang="en-US" b="1" dirty="0">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
        <p:nvSpPr>
          <p:cNvPr id="14" name="文字方塊 13">
            <a:extLst>
              <a:ext uri="{FF2B5EF4-FFF2-40B4-BE49-F238E27FC236}">
                <a16:creationId xmlns:a16="http://schemas.microsoft.com/office/drawing/2014/main" id="{F1CC9AFE-AABD-4C96-83B6-73DE7C716A77}"/>
              </a:ext>
            </a:extLst>
          </p:cNvPr>
          <p:cNvSpPr txBox="1"/>
          <p:nvPr/>
        </p:nvSpPr>
        <p:spPr>
          <a:xfrm>
            <a:off x="440473" y="994293"/>
            <a:ext cx="6646127" cy="461665"/>
          </a:xfrm>
          <a:prstGeom prst="rect">
            <a:avLst/>
          </a:prstGeom>
          <a:noFill/>
        </p:spPr>
        <p:txBody>
          <a:bodyPr wrap="square" rtlCol="0">
            <a:spAutoFit/>
          </a:bodyPr>
          <a:lstStyle/>
          <a:p>
            <a:r>
              <a:rPr lang="zh-TW" altLang="en-US" sz="2400" b="1" dirty="0">
                <a:solidFill>
                  <a:srgbClr val="0070C0"/>
                </a:solidFill>
                <a:latin typeface="+mj-ea"/>
                <a:ea typeface="+mj-ea"/>
              </a:rPr>
              <a:t>研究動機</a:t>
            </a:r>
            <a:r>
              <a:rPr lang="en-US" altLang="zh-TW" sz="2400" b="1" dirty="0">
                <a:solidFill>
                  <a:srgbClr val="0070C0"/>
                </a:solidFill>
                <a:latin typeface="+mj-ea"/>
                <a:ea typeface="+mj-ea"/>
              </a:rPr>
              <a:t>:</a:t>
            </a:r>
            <a:r>
              <a:rPr lang="zh-TW" altLang="en-US" sz="2400" b="1" dirty="0">
                <a:solidFill>
                  <a:srgbClr val="0070C0"/>
                </a:solidFill>
                <a:latin typeface="+mj-ea"/>
                <a:ea typeface="+mj-ea"/>
              </a:rPr>
              <a:t> </a:t>
            </a:r>
            <a:r>
              <a:rPr lang="zh-TW" altLang="en-US" sz="2400" b="1" dirty="0">
                <a:latin typeface="+mj-ea"/>
                <a:ea typeface="+mj-ea"/>
              </a:rPr>
              <a:t>探討自駕車與人類駕駛之差異</a:t>
            </a: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228013"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將</a:t>
            </a:r>
            <a:r>
              <a:rPr lang="en-US" altLang="zh-TW" dirty="0">
                <a:latin typeface="+mj-lt"/>
                <a:ea typeface="+mj-ea"/>
              </a:rPr>
              <a:t>“</a:t>
            </a:r>
            <a:r>
              <a:rPr lang="zh-TW" altLang="en-US" dirty="0">
                <a:latin typeface="+mj-lt"/>
                <a:ea typeface="+mj-ea"/>
              </a:rPr>
              <a:t>可接受風險</a:t>
            </a:r>
            <a:r>
              <a:rPr lang="en-US" altLang="zh-TW" dirty="0">
                <a:latin typeface="+mj-lt"/>
                <a:ea typeface="+mj-ea"/>
              </a:rPr>
              <a:t>”</a:t>
            </a:r>
            <a:r>
              <a:rPr lang="zh-TW" altLang="en-US" dirty="0">
                <a:latin typeface="+mj-lt"/>
                <a:ea typeface="+mj-ea"/>
              </a:rPr>
              <a:t>設為限制，在風險範圍內透過最佳化方法找到</a:t>
            </a:r>
            <a:r>
              <a:rPr lang="zh-TW" altLang="en-US" dirty="0">
                <a:latin typeface="+mj-ea"/>
                <a:ea typeface="+mj-ea"/>
              </a:rPr>
              <a:t>與駕駛理想行為差距最小之車輛狀態，並更新車輛狀態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碰撞風險評估法</a:t>
            </a:r>
            <a:r>
              <a:rPr lang="en-US" altLang="zh-TW" sz="2400" dirty="0">
                <a:latin typeface="+mj-ea"/>
                <a:cs typeface="+mj-lt"/>
              </a:rPr>
              <a:t>—</a:t>
            </a:r>
            <a:r>
              <a:rPr lang="zh-TW" altLang="en-US" sz="2400" dirty="0">
                <a:latin typeface="+mj-ea"/>
                <a:cs typeface="+mj-lt"/>
              </a:rPr>
              <a:t>指數分布機率風險模型</a:t>
            </a:r>
            <a:r>
              <a:rPr lang="en-US" altLang="zh-TW" sz="2400" dirty="0">
                <a:latin typeface="+mj-ea"/>
                <a:cs typeface="+mj-lt"/>
              </a:rPr>
              <a:t>:</a:t>
            </a:r>
            <a:r>
              <a:rPr lang="zh-TW" altLang="en-US" sz="2400" dirty="0">
                <a:latin typeface="+mj-ea"/>
                <a:cs typeface="+mj-lt"/>
              </a:rPr>
              <a:t> 碰撞風險 </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rotWithShape="1">
          <a:blip r:embed="rId3"/>
          <a:srcRect l="-115" t="6825" r="-230" b="6090"/>
          <a:stretch/>
        </p:blipFill>
        <p:spPr>
          <a:xfrm>
            <a:off x="899439" y="3697235"/>
            <a:ext cx="7756599" cy="2467480"/>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886583" y="1379145"/>
                <a:ext cx="4917950"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886583" y="1379145"/>
                <a:ext cx="4917950"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9884689-2358-49D9-B578-2212DC6917D2}"/>
                  </a:ext>
                </a:extLst>
              </p:cNvPr>
              <p:cNvSpPr txBox="1"/>
              <p:nvPr/>
            </p:nvSpPr>
            <p:spPr>
              <a:xfrm>
                <a:off x="2959510" y="2226701"/>
                <a:ext cx="4342857" cy="1477328"/>
              </a:xfrm>
              <a:prstGeom prst="rect">
                <a:avLst/>
              </a:prstGeom>
              <a:noFill/>
            </p:spPr>
            <p:txBody>
              <a:bodyPr wrap="square" rtlCol="0">
                <a:spAutoFit/>
              </a:bodyPr>
              <a:lstStyle/>
              <a:p>
                <a14:m>
                  <m:oMath xmlns:m="http://schemas.openxmlformats.org/officeDocument/2006/math">
                    <m:r>
                      <a:rPr lang="en-US" altLang="zh-TW" b="0" i="1" smtClean="0">
                        <a:latin typeface="Cambria Math" panose="02040503050406030204" pitchFamily="18" charset="0"/>
                      </a:rPr>
                      <m:t>𝑑</m:t>
                    </m:r>
                  </m:oMath>
                </a14:m>
                <a:r>
                  <a:rPr lang="en-US" altLang="zh-TW" b="0" dirty="0">
                    <a:latin typeface="Cambria Math" panose="02040503050406030204" pitchFamily="18" charset="0"/>
                  </a:rPr>
                  <a:t>: </a:t>
                </a:r>
                <a:r>
                  <a:rPr lang="zh-TW" altLang="en-US" b="0" dirty="0">
                    <a:latin typeface="Cambria Math" panose="02040503050406030204" pitchFamily="18" charset="0"/>
                  </a:rPr>
                  <a:t>兩車中心之距離</a:t>
                </a:r>
                <a:endParaRPr lang="en-US" altLang="zh-TW" b="0" dirty="0">
                  <a:latin typeface="Cambria Math" panose="02040503050406030204" pitchFamily="18" charset="0"/>
                </a:endParaRPr>
              </a:p>
              <a:p>
                <a14:m>
                  <m:oMath xmlns:m="http://schemas.openxmlformats.org/officeDocument/2006/math">
                    <m:r>
                      <a:rPr lang="en-US" altLang="zh-TW" b="0" i="1" smtClean="0">
                        <a:latin typeface="Cambria Math" panose="02040503050406030204" pitchFamily="18" charset="0"/>
                      </a:rPr>
                      <m:t>𝜃</m:t>
                    </m:r>
                  </m:oMath>
                </a14:m>
                <a:r>
                  <a:rPr lang="en-US" altLang="zh-TW" b="0" dirty="0">
                    <a:latin typeface="Cambria Math" panose="02040503050406030204" pitchFamily="18" charset="0"/>
                  </a:rPr>
                  <a:t>: </a:t>
                </a:r>
                <a:r>
                  <a:rPr lang="zh-TW" altLang="en-US" b="0" dirty="0">
                    <a:latin typeface="Cambria Math" panose="02040503050406030204" pitchFamily="18" charset="0"/>
                  </a:rPr>
                  <a:t>兩車中心連線之夾角</a:t>
                </a:r>
                <a:endParaRPr lang="en-US" altLang="zh-TW" b="0"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𝜃</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oMath>
                </a14:m>
                <a:r>
                  <a:rPr lang="en-US" altLang="zh-TW" dirty="0"/>
                  <a:t>: </a:t>
                </a:r>
                <a:r>
                  <a:rPr lang="zh-TW" altLang="en-US" dirty="0"/>
                  <a:t>車輛之碰撞邊界半徑</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𝑜</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𝜃</m:t>
                        </m:r>
                      </m:e>
                      <m:sub>
                        <m:r>
                          <a:rPr lang="en-US" altLang="zh-TW" b="0" i="1" smtClean="0">
                            <a:latin typeface="Cambria Math" panose="02040503050406030204" pitchFamily="18" charset="0"/>
                          </a:rPr>
                          <m:t>𝑜</m:t>
                        </m:r>
                      </m:sub>
                    </m:sSub>
                    <m:r>
                      <a:rPr lang="en-US" altLang="zh-TW" b="0" i="1" smtClean="0">
                        <a:latin typeface="Cambria Math" panose="02040503050406030204" pitchFamily="18" charset="0"/>
                      </a:rPr>
                      <m:t>)</m:t>
                    </m:r>
                  </m:oMath>
                </a14:m>
                <a:r>
                  <a:rPr lang="en-US" altLang="zh-TW" dirty="0"/>
                  <a:t>: </a:t>
                </a:r>
                <a:r>
                  <a:rPr lang="zh-TW" altLang="en-US" dirty="0"/>
                  <a:t>障礙物車輛車輛之碰撞邊界半徑</a:t>
                </a:r>
                <a:endParaRPr lang="en-US" altLang="zh-TW" dirty="0"/>
              </a:p>
              <a:p>
                <a14:m>
                  <m:oMath xmlns:m="http://schemas.openxmlformats.org/officeDocument/2006/math">
                    <m:r>
                      <a:rPr lang="en-US" altLang="zh-TW" b="0" i="1" smtClean="0">
                        <a:latin typeface="Cambria Math" panose="02040503050406030204" pitchFamily="18" charset="0"/>
                      </a:rPr>
                      <m:t>⇒</m:t>
                    </m:r>
                    <m:r>
                      <a:rPr lang="en-US" altLang="zh-TW" b="0" i="1" smtClean="0">
                        <a:latin typeface="Cambria Math" panose="02040503050406030204" pitchFamily="18" charset="0"/>
                      </a:rPr>
                      <m:t>𝑑</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𝑜</m:t>
                        </m:r>
                      </m:sub>
                    </m:sSub>
                  </m:oMath>
                </a14:m>
                <a:r>
                  <a:rPr lang="zh-TW" altLang="en-US" dirty="0"/>
                  <a:t> </a:t>
                </a:r>
                <a:r>
                  <a:rPr lang="en-US" altLang="zh-TW" dirty="0"/>
                  <a:t>: </a:t>
                </a:r>
                <a:r>
                  <a:rPr lang="zh-TW" altLang="en-US" dirty="0"/>
                  <a:t>兩車邊界之距離</a:t>
                </a:r>
              </a:p>
            </p:txBody>
          </p:sp>
        </mc:Choice>
        <mc:Fallback xmlns="">
          <p:sp>
            <p:nvSpPr>
              <p:cNvPr id="8" name="文字方塊 7">
                <a:extLst>
                  <a:ext uri="{FF2B5EF4-FFF2-40B4-BE49-F238E27FC236}">
                    <a16:creationId xmlns:a16="http://schemas.microsoft.com/office/drawing/2014/main" id="{39884689-2358-49D9-B578-2212DC6917D2}"/>
                  </a:ext>
                </a:extLst>
              </p:cNvPr>
              <p:cNvSpPr txBox="1">
                <a:spLocks noRot="1" noChangeAspect="1" noMove="1" noResize="1" noEditPoints="1" noAdjustHandles="1" noChangeArrowheads="1" noChangeShapeType="1" noTextEdit="1"/>
              </p:cNvSpPr>
              <p:nvPr/>
            </p:nvSpPr>
            <p:spPr>
              <a:xfrm>
                <a:off x="2959510" y="2226701"/>
                <a:ext cx="4342857" cy="1477328"/>
              </a:xfrm>
              <a:prstGeom prst="rect">
                <a:avLst/>
              </a:prstGeom>
              <a:blipFill>
                <a:blip r:embed="rId5"/>
                <a:stretch>
                  <a:fillRect t="-2469" b="-53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0609284-AF0E-4C65-ADAF-6CA42B1A0FBE}"/>
                  </a:ext>
                </a:extLst>
              </p:cNvPr>
              <p:cNvSpPr txBox="1"/>
              <p:nvPr/>
            </p:nvSpPr>
            <p:spPr>
              <a:xfrm>
                <a:off x="450937" y="900677"/>
                <a:ext cx="1669047" cy="369332"/>
              </a:xfrm>
              <a:prstGeom prst="rect">
                <a:avLst/>
              </a:prstGeom>
              <a:noFill/>
            </p:spPr>
            <p:txBody>
              <a:bodyPr wrap="none" rtlCol="0">
                <a:spAutoFit/>
              </a:bodyPr>
              <a:lstStyle/>
              <a:p>
                <a:r>
                  <a:rPr lang="zh-TW" altLang="en-US" b="1" dirty="0">
                    <a:solidFill>
                      <a:srgbClr val="0070C0"/>
                    </a:solidFill>
                  </a:rPr>
                  <a:t>碰撞風險</a:t>
                </a:r>
                <a14:m>
                  <m:oMath xmlns:m="http://schemas.openxmlformats.org/officeDocument/2006/math">
                    <m:r>
                      <a:rPr lang="en-US" altLang="zh-TW" b="1" i="1" smtClean="0">
                        <a:solidFill>
                          <a:srgbClr val="0070C0"/>
                        </a:solidFill>
                        <a:latin typeface="Cambria Math" panose="02040503050406030204" pitchFamily="18" charset="0"/>
                      </a:rPr>
                      <m:t>𝒑</m:t>
                    </m:r>
                    <m:r>
                      <a:rPr lang="en-US" altLang="zh-TW" b="1" i="1" smtClean="0">
                        <a:solidFill>
                          <a:srgbClr val="0070C0"/>
                        </a:solidFill>
                        <a:latin typeface="Cambria Math" panose="02040503050406030204" pitchFamily="18" charset="0"/>
                      </a:rPr>
                      <m:t>(</m:t>
                    </m:r>
                    <m:r>
                      <a:rPr lang="en-US" altLang="zh-TW" b="1" i="1" smtClean="0">
                        <a:solidFill>
                          <a:srgbClr val="0070C0"/>
                        </a:solidFill>
                        <a:latin typeface="Cambria Math" panose="02040503050406030204" pitchFamily="18" charset="0"/>
                      </a:rPr>
                      <m:t>𝒅</m:t>
                    </m:r>
                    <m:r>
                      <a:rPr lang="en-US" altLang="zh-TW" b="1" i="1" smtClean="0">
                        <a:solidFill>
                          <a:srgbClr val="0070C0"/>
                        </a:solidFill>
                        <a:latin typeface="Cambria Math" panose="02040503050406030204" pitchFamily="18" charset="0"/>
                      </a:rPr>
                      <m:t>)</m:t>
                    </m:r>
                  </m:oMath>
                </a14:m>
                <a:r>
                  <a:rPr lang="en-US" altLang="zh-TW" b="1" dirty="0">
                    <a:solidFill>
                      <a:srgbClr val="0070C0"/>
                    </a:solidFill>
                  </a:rPr>
                  <a:t>:</a:t>
                </a:r>
                <a:endParaRPr lang="zh-TW" altLang="en-US" b="1" dirty="0">
                  <a:solidFill>
                    <a:srgbClr val="0070C0"/>
                  </a:solidFill>
                </a:endParaRPr>
              </a:p>
            </p:txBody>
          </p:sp>
        </mc:Choice>
        <mc:Fallback xmlns="">
          <p:sp>
            <p:nvSpPr>
              <p:cNvPr id="21" name="文字方塊 20">
                <a:extLst>
                  <a:ext uri="{FF2B5EF4-FFF2-40B4-BE49-F238E27FC236}">
                    <a16:creationId xmlns:a16="http://schemas.microsoft.com/office/drawing/2014/main" id="{50609284-AF0E-4C65-ADAF-6CA42B1A0FBE}"/>
                  </a:ext>
                </a:extLst>
              </p:cNvPr>
              <p:cNvSpPr txBox="1">
                <a:spLocks noRot="1" noChangeAspect="1" noMove="1" noResize="1" noEditPoints="1" noAdjustHandles="1" noChangeArrowheads="1" noChangeShapeType="1" noTextEdit="1"/>
              </p:cNvSpPr>
              <p:nvPr/>
            </p:nvSpPr>
            <p:spPr>
              <a:xfrm>
                <a:off x="450937" y="900677"/>
                <a:ext cx="1669047" cy="369332"/>
              </a:xfrm>
              <a:prstGeom prst="rect">
                <a:avLst/>
              </a:prstGeom>
              <a:blipFill>
                <a:blip r:embed="rId6"/>
                <a:stretch>
                  <a:fillRect l="-3285" t="-10000" r="-2920"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1454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7</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碰撞風險評估法</a:t>
            </a:r>
            <a:r>
              <a:rPr lang="en-US" altLang="zh-TW" sz="2400" dirty="0">
                <a:latin typeface="+mj-ea"/>
                <a:cs typeface="+mj-lt"/>
              </a:rPr>
              <a:t>—</a:t>
            </a:r>
            <a:r>
              <a:rPr lang="zh-TW" altLang="en-US" sz="2400" dirty="0">
                <a:latin typeface="+mj-ea"/>
                <a:cs typeface="+mj-lt"/>
              </a:rPr>
              <a:t>指數分布機率風險模型</a:t>
            </a:r>
            <a:r>
              <a:rPr lang="en-US" altLang="zh-TW" sz="2400" dirty="0">
                <a:latin typeface="+mj-ea"/>
                <a:cs typeface="+mj-lt"/>
              </a:rPr>
              <a:t>:</a:t>
            </a:r>
            <a:r>
              <a:rPr lang="zh-TW" altLang="en-US" sz="2400" dirty="0">
                <a:latin typeface="+mj-ea"/>
                <a:cs typeface="+mj-lt"/>
              </a:rPr>
              <a:t> 蛋形碰撞邊界</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450937" y="1461649"/>
                <a:ext cx="6142368" cy="1840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𝜃</m:t>
                      </m:r>
                      <m:r>
                        <a:rPr kumimoji="1" lang="en-US" altLang="zh-TW" b="0" i="1" smtClean="0">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zh-TW" altLang="en-US" i="1">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450937" y="1461649"/>
                <a:ext cx="6142368" cy="1840632"/>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A1E15602-724A-4C1A-824A-A49EB39621EE}"/>
                  </a:ext>
                </a:extLst>
              </p:cNvPr>
              <p:cNvSpPr txBox="1"/>
              <p:nvPr/>
            </p:nvSpPr>
            <p:spPr>
              <a:xfrm>
                <a:off x="450937" y="900677"/>
                <a:ext cx="3355342" cy="369332"/>
              </a:xfrm>
              <a:prstGeom prst="rect">
                <a:avLst/>
              </a:prstGeom>
              <a:noFill/>
            </p:spPr>
            <p:txBody>
              <a:bodyPr wrap="none" rtlCol="0">
                <a:spAutoFit/>
              </a:bodyPr>
              <a:lstStyle/>
              <a:p>
                <a:r>
                  <a:rPr lang="zh-TW" altLang="en-US" b="1" dirty="0">
                    <a:solidFill>
                      <a:srgbClr val="0070C0"/>
                    </a:solidFill>
                  </a:rPr>
                  <a:t>蛋形之車輛碰撞邊界半徑</a:t>
                </a:r>
                <a14:m>
                  <m:oMath xmlns:m="http://schemas.openxmlformats.org/officeDocument/2006/math">
                    <m:sSub>
                      <m:sSubPr>
                        <m:ctrlPr>
                          <a:rPr lang="en-US" altLang="zh-TW" b="1" i="1" dirty="0" smtClean="0">
                            <a:solidFill>
                              <a:srgbClr val="0070C0"/>
                            </a:solidFill>
                            <a:latin typeface="Cambria Math" panose="02040503050406030204" pitchFamily="18" charset="0"/>
                          </a:rPr>
                        </m:ctrlPr>
                      </m:sSubPr>
                      <m:e>
                        <m:r>
                          <a:rPr lang="en-US" altLang="zh-TW" b="1" i="1" dirty="0">
                            <a:solidFill>
                              <a:srgbClr val="0070C0"/>
                            </a:solidFill>
                            <a:latin typeface="Cambria Math" panose="02040503050406030204" pitchFamily="18" charset="0"/>
                          </a:rPr>
                          <m:t>𝒓</m:t>
                        </m:r>
                      </m:e>
                      <m:sub>
                        <m:r>
                          <a:rPr lang="en-US" altLang="zh-TW" b="1" i="1" dirty="0">
                            <a:solidFill>
                              <a:srgbClr val="0070C0"/>
                            </a:solidFill>
                            <a:latin typeface="Cambria Math" panose="02040503050406030204" pitchFamily="18" charset="0"/>
                          </a:rPr>
                          <m:t>𝒔</m:t>
                        </m:r>
                      </m:sub>
                    </m:sSub>
                    <m:r>
                      <a:rPr lang="en-US" altLang="zh-TW" b="1" i="1" dirty="0">
                        <a:solidFill>
                          <a:srgbClr val="0070C0"/>
                        </a:solidFill>
                        <a:latin typeface="Cambria Math" panose="02040503050406030204" pitchFamily="18" charset="0"/>
                      </a:rPr>
                      <m:t>(</m:t>
                    </m:r>
                    <m:r>
                      <a:rPr lang="en-US" altLang="zh-TW" b="1" i="1" dirty="0" smtClean="0">
                        <a:solidFill>
                          <a:srgbClr val="0070C0"/>
                        </a:solidFill>
                        <a:latin typeface="Cambria Math" panose="02040503050406030204" pitchFamily="18" charset="0"/>
                      </a:rPr>
                      <m:t>𝜽</m:t>
                    </m:r>
                    <m:r>
                      <a:rPr lang="en-US" altLang="zh-TW" b="1" i="1" dirty="0">
                        <a:solidFill>
                          <a:srgbClr val="0070C0"/>
                        </a:solidFill>
                        <a:latin typeface="Cambria Math" panose="02040503050406030204" pitchFamily="18" charset="0"/>
                      </a:rPr>
                      <m:t>)</m:t>
                    </m:r>
                  </m:oMath>
                </a14:m>
                <a:r>
                  <a:rPr lang="en-US" altLang="zh-TW" b="1" dirty="0">
                    <a:solidFill>
                      <a:srgbClr val="0070C0"/>
                    </a:solidFill>
                  </a:rPr>
                  <a:t>:</a:t>
                </a:r>
                <a:endParaRPr lang="zh-TW" altLang="en-US" b="1" dirty="0">
                  <a:solidFill>
                    <a:srgbClr val="0070C0"/>
                  </a:solidFill>
                </a:endParaRPr>
              </a:p>
            </p:txBody>
          </p:sp>
        </mc:Choice>
        <mc:Fallback xmlns="">
          <p:sp>
            <p:nvSpPr>
              <p:cNvPr id="7" name="文字方塊 6">
                <a:extLst>
                  <a:ext uri="{FF2B5EF4-FFF2-40B4-BE49-F238E27FC236}">
                    <a16:creationId xmlns:a16="http://schemas.microsoft.com/office/drawing/2014/main" id="{A1E15602-724A-4C1A-824A-A49EB39621EE}"/>
                  </a:ext>
                </a:extLst>
              </p:cNvPr>
              <p:cNvSpPr txBox="1">
                <a:spLocks noRot="1" noChangeAspect="1" noMove="1" noResize="1" noEditPoints="1" noAdjustHandles="1" noChangeArrowheads="1" noChangeShapeType="1" noTextEdit="1"/>
              </p:cNvSpPr>
              <p:nvPr/>
            </p:nvSpPr>
            <p:spPr>
              <a:xfrm>
                <a:off x="450937" y="900677"/>
                <a:ext cx="3355342" cy="369332"/>
              </a:xfrm>
              <a:prstGeom prst="rect">
                <a:avLst/>
              </a:prstGeom>
              <a:blipFill>
                <a:blip r:embed="rId4"/>
                <a:stretch>
                  <a:fillRect l="-1636" t="-10000" r="-1091" b="-26667"/>
                </a:stretch>
              </a:blipFill>
            </p:spPr>
            <p:txBody>
              <a:bodyPr/>
              <a:lstStyle/>
              <a:p>
                <a:r>
                  <a:rPr lang="zh-TW" altLang="en-US">
                    <a:noFill/>
                  </a:rPr>
                  <a:t> </a:t>
                </a:r>
              </a:p>
            </p:txBody>
          </p:sp>
        </mc:Fallback>
      </mc:AlternateContent>
      <p:grpSp>
        <p:nvGrpSpPr>
          <p:cNvPr id="23" name="群組 22">
            <a:extLst>
              <a:ext uri="{FF2B5EF4-FFF2-40B4-BE49-F238E27FC236}">
                <a16:creationId xmlns:a16="http://schemas.microsoft.com/office/drawing/2014/main" id="{731A610F-E978-415E-9DFD-F7A61C76AC19}"/>
              </a:ext>
            </a:extLst>
          </p:cNvPr>
          <p:cNvGrpSpPr/>
          <p:nvPr/>
        </p:nvGrpSpPr>
        <p:grpSpPr>
          <a:xfrm>
            <a:off x="4171950" y="3302281"/>
            <a:ext cx="4677880" cy="3143632"/>
            <a:chOff x="2847335" y="3880239"/>
            <a:chExt cx="3418846" cy="2078227"/>
          </a:xfrm>
        </p:grpSpPr>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rotWithShape="1">
            <a:blip r:embed="rId5">
              <a:extLst>
                <a:ext uri="{28A0092B-C50C-407E-A947-70E740481C1C}">
                  <a14:useLocalDpi xmlns:a14="http://schemas.microsoft.com/office/drawing/2010/main" val="0"/>
                </a:ext>
              </a:extLst>
            </a:blip>
            <a:srcRect t="4507"/>
            <a:stretch/>
          </p:blipFill>
          <p:spPr>
            <a:xfrm>
              <a:off x="2847335" y="3880239"/>
              <a:ext cx="3418846" cy="2078227"/>
            </a:xfrm>
            <a:prstGeom prst="rect">
              <a:avLst/>
            </a:prstGeom>
          </p:spPr>
        </p:pic>
        <p:grpSp>
          <p:nvGrpSpPr>
            <p:cNvPr id="13" name="群組 12">
              <a:extLst>
                <a:ext uri="{FF2B5EF4-FFF2-40B4-BE49-F238E27FC236}">
                  <a16:creationId xmlns:a16="http://schemas.microsoft.com/office/drawing/2014/main" id="{87D14E9D-55E8-4E97-B6EB-1D921E7B7C23}"/>
                </a:ext>
              </a:extLst>
            </p:cNvPr>
            <p:cNvGrpSpPr/>
            <p:nvPr/>
          </p:nvGrpSpPr>
          <p:grpSpPr>
            <a:xfrm>
              <a:off x="4049454" y="4913171"/>
              <a:ext cx="734319" cy="753669"/>
              <a:chOff x="6739003" y="1866965"/>
              <a:chExt cx="734319" cy="753669"/>
            </a:xfrm>
          </p:grpSpPr>
          <p:cxnSp>
            <p:nvCxnSpPr>
              <p:cNvPr id="9" name="直線單箭頭接點 8">
                <a:extLst>
                  <a:ext uri="{FF2B5EF4-FFF2-40B4-BE49-F238E27FC236}">
                    <a16:creationId xmlns:a16="http://schemas.microsoft.com/office/drawing/2014/main" id="{2931ABE2-83E3-4B59-A5E5-A93E4DB419E3}"/>
                  </a:ext>
                </a:extLst>
              </p:cNvPr>
              <p:cNvCxnSpPr>
                <a:cxnSpLocks/>
              </p:cNvCxnSpPr>
              <p:nvPr/>
            </p:nvCxnSpPr>
            <p:spPr>
              <a:xfrm>
                <a:off x="6739003" y="1866965"/>
                <a:ext cx="734319" cy="6105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B9BA062E-3D2F-42B7-BFE1-426E6885D9F4}"/>
                      </a:ext>
                    </a:extLst>
                  </p:cNvPr>
                  <p:cNvSpPr txBox="1"/>
                  <p:nvPr/>
                </p:nvSpPr>
                <p:spPr>
                  <a:xfrm>
                    <a:off x="7030579" y="2251302"/>
                    <a:ext cx="403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solidFill>
                                    <a:srgbClr val="FF0000"/>
                                  </a:solidFill>
                                  <a:latin typeface="Cambria Math" panose="02040503050406030204" pitchFamily="18" charset="0"/>
                                </a:rPr>
                              </m:ctrlPr>
                            </m:sSubPr>
                            <m:e>
                              <m:r>
                                <a:rPr lang="en-US" altLang="zh-TW" b="1" i="1" dirty="0">
                                  <a:solidFill>
                                    <a:srgbClr val="FF0000"/>
                                  </a:solidFill>
                                  <a:latin typeface="Cambria Math" panose="02040503050406030204" pitchFamily="18" charset="0"/>
                                </a:rPr>
                                <m:t>𝒓</m:t>
                              </m:r>
                            </m:e>
                            <m:sub>
                              <m:r>
                                <a:rPr lang="en-US" altLang="zh-TW" b="1" i="1" dirty="0">
                                  <a:solidFill>
                                    <a:srgbClr val="FF0000"/>
                                  </a:solidFill>
                                  <a:latin typeface="Cambria Math" panose="02040503050406030204" pitchFamily="18" charset="0"/>
                                </a:rPr>
                                <m:t>𝒔</m:t>
                              </m:r>
                            </m:sub>
                          </m:sSub>
                        </m:oMath>
                      </m:oMathPara>
                    </a14:m>
                    <a:endParaRPr lang="zh-TW" altLang="en-US" dirty="0">
                      <a:solidFill>
                        <a:srgbClr val="FF0000"/>
                      </a:solidFill>
                    </a:endParaRPr>
                  </a:p>
                </p:txBody>
              </p:sp>
            </mc:Choice>
            <mc:Fallback xmlns="">
              <p:sp>
                <p:nvSpPr>
                  <p:cNvPr id="22" name="文字方塊 21">
                    <a:extLst>
                      <a:ext uri="{FF2B5EF4-FFF2-40B4-BE49-F238E27FC236}">
                        <a16:creationId xmlns:a16="http://schemas.microsoft.com/office/drawing/2014/main" id="{B9BA062E-3D2F-42B7-BFE1-426E6885D9F4}"/>
                      </a:ext>
                    </a:extLst>
                  </p:cNvPr>
                  <p:cNvSpPr txBox="1">
                    <a:spLocks noRot="1" noChangeAspect="1" noMove="1" noResize="1" noEditPoints="1" noAdjustHandles="1" noChangeArrowheads="1" noChangeShapeType="1" noTextEdit="1"/>
                  </p:cNvSpPr>
                  <p:nvPr/>
                </p:nvSpPr>
                <p:spPr>
                  <a:xfrm>
                    <a:off x="7030579" y="2251302"/>
                    <a:ext cx="403762" cy="369332"/>
                  </a:xfrm>
                  <a:prstGeom prst="rect">
                    <a:avLst/>
                  </a:prstGeom>
                  <a:blipFill>
                    <a:blip r:embed="rId6"/>
                    <a:stretch>
                      <a:fillRect/>
                    </a:stretch>
                  </a:blipFill>
                </p:spPr>
                <p:txBody>
                  <a:bodyPr/>
                  <a:lstStyle/>
                  <a:p>
                    <a:r>
                      <a:rPr lang="zh-TW" altLang="en-US">
                        <a:noFill/>
                      </a:rPr>
                      <a:t> </a:t>
                    </a:r>
                  </a:p>
                </p:txBody>
              </p:sp>
            </mc:Fallback>
          </mc:AlternateContent>
        </p:grpSp>
      </p:gr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EBE6282E-8585-4F75-9C08-B6211B89B0ED}"/>
                  </a:ext>
                </a:extLst>
              </p:cNvPr>
              <p:cNvSpPr txBox="1"/>
              <p:nvPr/>
            </p:nvSpPr>
            <p:spPr>
              <a:xfrm>
                <a:off x="1209673" y="4037471"/>
                <a:ext cx="2701082" cy="1200329"/>
              </a:xfrm>
              <a:prstGeom prst="rect">
                <a:avLst/>
              </a:prstGeom>
              <a:noFill/>
            </p:spPr>
            <p:txBody>
              <a:bodyPr wrap="square" rtlCol="0">
                <a:spAutoFit/>
              </a:bodyPr>
              <a:lstStyle/>
              <a:p>
                <a:r>
                  <a:rPr lang="zh-TW" altLang="en-US" dirty="0">
                    <a:latin typeface="Cambria Math" panose="02040503050406030204" pitchFamily="18" charset="0"/>
                  </a:rPr>
                  <a:t>𝜃</a:t>
                </a:r>
                <a:r>
                  <a:rPr lang="en-US" altLang="zh-TW" i="1" dirty="0">
                    <a:latin typeface="Cambria Math" panose="02040503050406030204" pitchFamily="18" charset="0"/>
                  </a:rPr>
                  <a:t>: </a:t>
                </a:r>
                <a:r>
                  <a:rPr lang="zh-TW" altLang="en-US" dirty="0">
                    <a:latin typeface="Cambria Math" panose="02040503050406030204" pitchFamily="18" charset="0"/>
                  </a:rPr>
                  <a:t>兩車中心連線之夾角</a:t>
                </a:r>
                <a:endParaRPr lang="en-US" altLang="zh-TW" i="1" dirty="0">
                  <a:latin typeface="Cambria Math" panose="02040503050406030204" pitchFamily="18" charset="0"/>
                </a:endParaRPr>
              </a:p>
              <a:p>
                <a14:m>
                  <m:oMath xmlns:m="http://schemas.openxmlformats.org/officeDocument/2006/math">
                    <m:r>
                      <a:rPr lang="en-US" altLang="zh-TW" i="1" smtClean="0">
                        <a:latin typeface="Cambria Math" panose="02040503050406030204" pitchFamily="18" charset="0"/>
                      </a:rPr>
                      <m:t>𝑙</m:t>
                    </m:r>
                    <m:r>
                      <a:rPr lang="zh-TW" altLang="en-US" i="1">
                        <a:latin typeface="Cambria Math" panose="02040503050406030204" pitchFamily="18" charset="0"/>
                      </a:rPr>
                      <m:t> </m:t>
                    </m:r>
                  </m:oMath>
                </a14:m>
                <a:r>
                  <a:rPr lang="zh-TW" altLang="en-US" dirty="0"/>
                  <a:t> </a:t>
                </a:r>
                <a:r>
                  <a:rPr lang="en-US" altLang="zh-TW" dirty="0"/>
                  <a:t>:</a:t>
                </a:r>
                <a:r>
                  <a:rPr lang="zh-TW" altLang="en-US" dirty="0"/>
                  <a:t> 車長</a:t>
                </a:r>
                <a:endParaRPr lang="en-US" altLang="zh-TW" dirty="0"/>
              </a:p>
              <a:p>
                <a14:m>
                  <m:oMath xmlns:m="http://schemas.openxmlformats.org/officeDocument/2006/math">
                    <m:r>
                      <a:rPr lang="en-US" altLang="zh-TW" i="1" dirty="0" smtClean="0">
                        <a:latin typeface="Cambria Math" panose="02040503050406030204" pitchFamily="18" charset="0"/>
                      </a:rPr>
                      <m:t>𝑤</m:t>
                    </m:r>
                  </m:oMath>
                </a14:m>
                <a:r>
                  <a:rPr lang="zh-TW" altLang="en-US" dirty="0"/>
                  <a:t> </a:t>
                </a:r>
                <a:r>
                  <a:rPr lang="en-US" altLang="zh-TW" dirty="0"/>
                  <a:t>:</a:t>
                </a:r>
                <a:r>
                  <a:rPr lang="zh-TW" altLang="en-US" dirty="0"/>
                  <a:t> 車寬</a:t>
                </a:r>
                <a:endParaRPr lang="en-US" altLang="zh-TW" dirty="0"/>
              </a:p>
              <a:p>
                <a14:m>
                  <m:oMath xmlns:m="http://schemas.openxmlformats.org/officeDocument/2006/math">
                    <m:r>
                      <a:rPr lang="zh-TW" altLang="en-US" i="1" dirty="0" smtClean="0">
                        <a:latin typeface="Cambria Math" panose="02040503050406030204" pitchFamily="18" charset="0"/>
                      </a:rPr>
                      <m:t>𝛾</m:t>
                    </m:r>
                    <m:r>
                      <a:rPr lang="zh-TW" altLang="en-US" i="1" dirty="0">
                        <a:latin typeface="Cambria Math" panose="02040503050406030204" pitchFamily="18" charset="0"/>
                      </a:rPr>
                      <m:t> </m:t>
                    </m:r>
                  </m:oMath>
                </a14:m>
                <a:r>
                  <a:rPr lang="zh-TW" altLang="en-US" dirty="0"/>
                  <a:t> </a:t>
                </a:r>
                <a:r>
                  <a:rPr lang="en-US" altLang="zh-TW" dirty="0"/>
                  <a:t>:</a:t>
                </a:r>
                <a:r>
                  <a:rPr lang="zh-TW" altLang="en-US" dirty="0"/>
                  <a:t> </a:t>
                </a:r>
                <a:r>
                  <a:rPr lang="en-US" altLang="zh-TW" dirty="0"/>
                  <a:t>0~1</a:t>
                </a:r>
                <a:endParaRPr lang="zh-TW" altLang="en-US" dirty="0"/>
              </a:p>
            </p:txBody>
          </p:sp>
        </mc:Choice>
        <mc:Fallback xmlns="">
          <p:sp>
            <p:nvSpPr>
              <p:cNvPr id="27" name="文字方塊 26">
                <a:extLst>
                  <a:ext uri="{FF2B5EF4-FFF2-40B4-BE49-F238E27FC236}">
                    <a16:creationId xmlns:a16="http://schemas.microsoft.com/office/drawing/2014/main" id="{EBE6282E-8585-4F75-9C08-B6211B89B0ED}"/>
                  </a:ext>
                </a:extLst>
              </p:cNvPr>
              <p:cNvSpPr txBox="1">
                <a:spLocks noRot="1" noChangeAspect="1" noMove="1" noResize="1" noEditPoints="1" noAdjustHandles="1" noChangeArrowheads="1" noChangeShapeType="1" noTextEdit="1"/>
              </p:cNvSpPr>
              <p:nvPr/>
            </p:nvSpPr>
            <p:spPr>
              <a:xfrm>
                <a:off x="1209673" y="4037471"/>
                <a:ext cx="2701082" cy="1200329"/>
              </a:xfrm>
              <a:prstGeom prst="rect">
                <a:avLst/>
              </a:prstGeom>
              <a:blipFill>
                <a:blip r:embed="rId7"/>
                <a:stretch>
                  <a:fillRect l="-1802" t="-3046" b="-7107"/>
                </a:stretch>
              </a:blipFill>
            </p:spPr>
            <p:txBody>
              <a:bodyPr/>
              <a:lstStyle/>
              <a:p>
                <a:r>
                  <a:rPr lang="zh-TW" altLang="en-US">
                    <a:noFill/>
                  </a:rPr>
                  <a:t> </a:t>
                </a:r>
              </a:p>
            </p:txBody>
          </p:sp>
        </mc:Fallback>
      </mc:AlternateContent>
      <p:sp>
        <p:nvSpPr>
          <p:cNvPr id="5" name="手繪多邊形: 圖案 4">
            <a:extLst>
              <a:ext uri="{FF2B5EF4-FFF2-40B4-BE49-F238E27FC236}">
                <a16:creationId xmlns:a16="http://schemas.microsoft.com/office/drawing/2014/main" id="{CB83E588-FF50-4EA8-B56C-EA542DF12622}"/>
              </a:ext>
            </a:extLst>
          </p:cNvPr>
          <p:cNvSpPr/>
          <p:nvPr/>
        </p:nvSpPr>
        <p:spPr>
          <a:xfrm rot="628956">
            <a:off x="6338170" y="4872625"/>
            <a:ext cx="62630" cy="438411"/>
          </a:xfrm>
          <a:custGeom>
            <a:avLst/>
            <a:gdLst>
              <a:gd name="connsiteX0" fmla="*/ 62630 w 62630"/>
              <a:gd name="connsiteY0" fmla="*/ 0 h 438411"/>
              <a:gd name="connsiteX1" fmla="*/ 50104 w 62630"/>
              <a:gd name="connsiteY1" fmla="*/ 250520 h 438411"/>
              <a:gd name="connsiteX2" fmla="*/ 0 w 62630"/>
              <a:gd name="connsiteY2" fmla="*/ 438411 h 438411"/>
            </a:gdLst>
            <a:ahLst/>
            <a:cxnLst>
              <a:cxn ang="0">
                <a:pos x="connsiteX0" y="connsiteY0"/>
              </a:cxn>
              <a:cxn ang="0">
                <a:pos x="connsiteX1" y="connsiteY1"/>
              </a:cxn>
              <a:cxn ang="0">
                <a:pos x="connsiteX2" y="connsiteY2"/>
              </a:cxn>
            </a:cxnLst>
            <a:rect l="l" t="t" r="r" b="b"/>
            <a:pathLst>
              <a:path w="62630" h="438411">
                <a:moveTo>
                  <a:pt x="62630" y="0"/>
                </a:moveTo>
                <a:cubicBezTo>
                  <a:pt x="61586" y="88726"/>
                  <a:pt x="60542" y="177452"/>
                  <a:pt x="50104" y="250520"/>
                </a:cubicBezTo>
                <a:cubicBezTo>
                  <a:pt x="39666" y="323589"/>
                  <a:pt x="19833" y="381000"/>
                  <a:pt x="0" y="438411"/>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D54360AA-54B6-4108-9082-9ADC19193F9F}"/>
              </a:ext>
            </a:extLst>
          </p:cNvPr>
          <p:cNvSpPr txBox="1"/>
          <p:nvPr/>
        </p:nvSpPr>
        <p:spPr>
          <a:xfrm>
            <a:off x="6164371" y="4864747"/>
            <a:ext cx="410227" cy="369332"/>
          </a:xfrm>
          <a:prstGeom prst="rect">
            <a:avLst/>
          </a:prstGeom>
          <a:noFill/>
        </p:spPr>
        <p:txBody>
          <a:bodyPr wrap="square">
            <a:spAutoFit/>
          </a:bodyPr>
          <a:lstStyle/>
          <a:p>
            <a:r>
              <a:rPr lang="zh-TW" altLang="en-US" dirty="0">
                <a:solidFill>
                  <a:srgbClr val="FF0000"/>
                </a:solidFill>
                <a:latin typeface="Cambria Math" panose="02040503050406030204" pitchFamily="18" charset="0"/>
              </a:rPr>
              <a:t>𝜃</a:t>
            </a:r>
            <a:endParaRPr lang="zh-TW" altLang="en-US" dirty="0">
              <a:solidFill>
                <a:srgbClr val="FF0000"/>
              </a:solidFill>
            </a:endParaRPr>
          </a:p>
        </p:txBody>
      </p:sp>
    </p:spTree>
    <p:extLst>
      <p:ext uri="{BB962C8B-B14F-4D97-AF65-F5344CB8AC3E}">
        <p14:creationId xmlns:p14="http://schemas.microsoft.com/office/powerpoint/2010/main" val="21045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碰撞風險評估法</a:t>
            </a:r>
            <a:r>
              <a:rPr lang="en-US" altLang="zh-TW" sz="2400" dirty="0">
                <a:ea typeface="+mj-lt"/>
                <a:cs typeface="+mj-lt"/>
              </a:rPr>
              <a:t>—</a:t>
            </a:r>
            <a:r>
              <a:rPr lang="zh-TW" altLang="en-US" sz="2400" dirty="0">
                <a:ea typeface="+mj-lt"/>
                <a:cs typeface="+mj-lt"/>
              </a:rPr>
              <a:t>指數分布機率風險模型</a:t>
            </a:r>
            <a:r>
              <a:rPr lang="en-US" altLang="zh-TW" sz="2400" dirty="0">
                <a:ea typeface="+mj-lt"/>
                <a:cs typeface="+mj-lt"/>
              </a:rPr>
              <a:t>:</a:t>
            </a:r>
            <a:r>
              <a:rPr lang="zh-TW" altLang="en-US" sz="2400" dirty="0">
                <a:ea typeface="+mj-lt"/>
                <a:cs typeface="+mj-lt"/>
              </a:rPr>
              <a:t> 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194283" y="2624280"/>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194283" y="2624280"/>
                <a:ext cx="3177152" cy="319318"/>
              </a:xfrm>
              <a:prstGeom prst="rect">
                <a:avLst/>
              </a:prstGeom>
              <a:blipFill>
                <a:blip r:embed="rId5"/>
                <a:stretch>
                  <a:fillRect l="-2111" r="-1727" b="-245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1382840" y="3152953"/>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1382840" y="3152953"/>
                <a:ext cx="4769554" cy="411651"/>
              </a:xfrm>
              <a:prstGeom prst="rect">
                <a:avLst/>
              </a:prstGeom>
              <a:blipFill>
                <a:blip r:embed="rId6"/>
                <a:stretch>
                  <a:fillRect b="-73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B98B2347-79B5-44C1-94CA-2388129FFA4E}"/>
                  </a:ext>
                </a:extLst>
              </p:cNvPr>
              <p:cNvSpPr txBox="1"/>
              <p:nvPr/>
            </p:nvSpPr>
            <p:spPr>
              <a:xfrm>
                <a:off x="5576827" y="2878859"/>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xmlns="">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5576827" y="2878859"/>
                <a:ext cx="1928748" cy="391902"/>
              </a:xfrm>
              <a:prstGeom prst="rect">
                <a:avLst/>
              </a:prstGeom>
              <a:blipFill>
                <a:blip r:embed="rId7"/>
                <a:stretch>
                  <a:fillRect b="-923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892178" y="2029684"/>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892178" y="2029684"/>
                <a:ext cx="4923853" cy="4737451"/>
              </a:xfrm>
              <a:prstGeom prst="rect">
                <a:avLst/>
              </a:prstGeom>
              <a:blipFill>
                <a:blip r:embed="rId4"/>
                <a:stretch>
                  <a:fillRect l="-1115" t="-1030"/>
                </a:stretch>
              </a:blipFill>
            </p:spPr>
            <p:txBody>
              <a:bodyPr/>
              <a:lstStyle/>
              <a:p>
                <a:r>
                  <a:rPr lang="zh-TW" altLang="en-US">
                    <a:noFill/>
                  </a:rPr>
                  <a:t> </a:t>
                </a:r>
              </a:p>
            </p:txBody>
          </p:sp>
        </mc:Fallback>
      </mc:AlternateContent>
      <p:grpSp>
        <p:nvGrpSpPr>
          <p:cNvPr id="6" name="群組 5">
            <a:extLst>
              <a:ext uri="{FF2B5EF4-FFF2-40B4-BE49-F238E27FC236}">
                <a16:creationId xmlns:a16="http://schemas.microsoft.com/office/drawing/2014/main" id="{FFC6B4E3-8886-4741-961B-31701217C17F}"/>
              </a:ext>
            </a:extLst>
          </p:cNvPr>
          <p:cNvGrpSpPr/>
          <p:nvPr/>
        </p:nvGrpSpPr>
        <p:grpSpPr>
          <a:xfrm>
            <a:off x="228600" y="3380980"/>
            <a:ext cx="1524776" cy="753412"/>
            <a:chOff x="1203321" y="4087860"/>
            <a:chExt cx="1524776" cy="753412"/>
          </a:xfrm>
        </p:grpSpPr>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xmlns="">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xmlns="">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200" t="-3571" r="-1200" b="-16071"/>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D683BEA8-84E2-405F-A886-5A0722863DEF}"/>
                  </a:ext>
                </a:extLst>
              </p:cNvPr>
              <p:cNvGraphicFramePr>
                <a:graphicFrameLocks noGrp="1"/>
              </p:cNvGraphicFramePr>
              <p:nvPr>
                <p:extLst>
                  <p:ext uri="{D42A27DB-BD31-4B8C-83A1-F6EECF244321}">
                    <p14:modId xmlns:p14="http://schemas.microsoft.com/office/powerpoint/2010/main" val="17332881"/>
                  </p:ext>
                </p:extLst>
              </p:nvPr>
            </p:nvGraphicFramePr>
            <p:xfrm>
              <a:off x="5292490" y="220621"/>
              <a:ext cx="3337560" cy="1930400"/>
            </p:xfrm>
            <a:graphic>
              <a:graphicData uri="http://schemas.openxmlformats.org/drawingml/2006/table">
                <a:tbl>
                  <a:tblPr firstRow="1" bandRow="1">
                    <a:tableStyleId>{5C22544A-7EE6-4342-B048-85BDC9FD1C3A}</a:tableStyleId>
                  </a:tblPr>
                  <a:tblGrid>
                    <a:gridCol w="556260">
                      <a:extLst>
                        <a:ext uri="{9D8B030D-6E8A-4147-A177-3AD203B41FA5}">
                          <a16:colId xmlns:a16="http://schemas.microsoft.com/office/drawing/2014/main" val="1069750406"/>
                        </a:ext>
                      </a:extLst>
                    </a:gridCol>
                    <a:gridCol w="556260">
                      <a:extLst>
                        <a:ext uri="{9D8B030D-6E8A-4147-A177-3AD203B41FA5}">
                          <a16:colId xmlns:a16="http://schemas.microsoft.com/office/drawing/2014/main" val="4236191862"/>
                        </a:ext>
                      </a:extLst>
                    </a:gridCol>
                    <a:gridCol w="556260">
                      <a:extLst>
                        <a:ext uri="{9D8B030D-6E8A-4147-A177-3AD203B41FA5}">
                          <a16:colId xmlns:a16="http://schemas.microsoft.com/office/drawing/2014/main" val="2629769696"/>
                        </a:ext>
                      </a:extLst>
                    </a:gridCol>
                    <a:gridCol w="556260">
                      <a:extLst>
                        <a:ext uri="{9D8B030D-6E8A-4147-A177-3AD203B41FA5}">
                          <a16:colId xmlns:a16="http://schemas.microsoft.com/office/drawing/2014/main" val="3011526765"/>
                        </a:ext>
                      </a:extLst>
                    </a:gridCol>
                    <a:gridCol w="556260">
                      <a:extLst>
                        <a:ext uri="{9D8B030D-6E8A-4147-A177-3AD203B41FA5}">
                          <a16:colId xmlns:a16="http://schemas.microsoft.com/office/drawing/2014/main" val="1711713797"/>
                        </a:ext>
                      </a:extLst>
                    </a:gridCol>
                    <a:gridCol w="556260">
                      <a:extLst>
                        <a:ext uri="{9D8B030D-6E8A-4147-A177-3AD203B41FA5}">
                          <a16:colId xmlns:a16="http://schemas.microsoft.com/office/drawing/2014/main" val="522410327"/>
                        </a:ext>
                      </a:extLst>
                    </a:gridCol>
                  </a:tblGrid>
                  <a:tr h="370840">
                    <a:tc gridSpan="3">
                      <a:txBody>
                        <a:bodyPr/>
                        <a:lstStyle/>
                        <a:p>
                          <a:pPr algn="ctr"/>
                          <a:r>
                            <a:rPr lang="en-US" altLang="zh-TW" dirty="0"/>
                            <a:t>global</a:t>
                          </a:r>
                          <a:endParaRPr lang="zh-TW" altLang="en-US" dirty="0"/>
                        </a:p>
                      </a:txBody>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en-US" altLang="zh-TW" dirty="0"/>
                            <a:t>local</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837674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𝜃</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𝑣</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𝑎</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𝛿</m:t>
                                </m:r>
                              </m:oMath>
                            </m:oMathPara>
                          </a14:m>
                          <a:endParaRPr lang="zh-TW" altLang="en-US" dirty="0"/>
                        </a:p>
                      </a:txBody>
                      <a:tcPr/>
                    </a:tc>
                    <a:extLst>
                      <a:ext uri="{0D108BD9-81ED-4DB2-BD59-A6C34878D82A}">
                        <a16:rowId xmlns:a16="http://schemas.microsoft.com/office/drawing/2014/main" val="4007559535"/>
                      </a:ext>
                    </a:extLst>
                  </a:tr>
                  <a:tr h="370840">
                    <a:tc>
                      <a:txBody>
                        <a:bodyPr/>
                        <a:lstStyle/>
                        <a:p>
                          <a:pPr algn="ctr"/>
                          <a:r>
                            <a:rPr lang="en-US" altLang="zh-TW" dirty="0"/>
                            <a:t>X</a:t>
                          </a:r>
                          <a:r>
                            <a:rPr lang="zh-TW" altLang="en-US" dirty="0"/>
                            <a:t>位置</a:t>
                          </a:r>
                        </a:p>
                      </a:txBody>
                      <a:tcPr/>
                    </a:tc>
                    <a:tc>
                      <a:txBody>
                        <a:bodyPr/>
                        <a:lstStyle/>
                        <a:p>
                          <a:pPr algn="ctr"/>
                          <a:r>
                            <a:rPr lang="en-US" altLang="zh-TW" dirty="0"/>
                            <a:t>Y</a:t>
                          </a:r>
                          <a:r>
                            <a:rPr lang="zh-TW" altLang="en-US" dirty="0"/>
                            <a:t>位置</a:t>
                          </a:r>
                        </a:p>
                      </a:txBody>
                      <a:tcPr/>
                    </a:tc>
                    <a:tc>
                      <a:txBody>
                        <a:bodyPr/>
                        <a:lstStyle/>
                        <a:p>
                          <a:pPr algn="ctr"/>
                          <a:r>
                            <a:rPr lang="zh-TW" altLang="en-US" dirty="0"/>
                            <a:t>車輛朝向</a:t>
                          </a:r>
                        </a:p>
                      </a:txBody>
                      <a:tcPr/>
                    </a:tc>
                    <a:tc>
                      <a:txBody>
                        <a:bodyPr/>
                        <a:lstStyle/>
                        <a:p>
                          <a:pPr algn="ctr"/>
                          <a:r>
                            <a:rPr lang="zh-TW" altLang="en-US" dirty="0"/>
                            <a:t>車速</a:t>
                          </a:r>
                        </a:p>
                      </a:txBody>
                      <a:tcPr/>
                    </a:tc>
                    <a:tc>
                      <a:txBody>
                        <a:bodyPr/>
                        <a:lstStyle/>
                        <a:p>
                          <a:pPr algn="ctr"/>
                          <a:r>
                            <a:rPr lang="zh-TW" altLang="en-US" dirty="0"/>
                            <a:t>後輪加速</a:t>
                          </a:r>
                        </a:p>
                      </a:txBody>
                      <a:tcPr/>
                    </a:tc>
                    <a:tc>
                      <a:txBody>
                        <a:bodyPr/>
                        <a:lstStyle/>
                        <a:p>
                          <a:pPr algn="ctr"/>
                          <a:r>
                            <a:rPr lang="zh-TW" altLang="en-US" dirty="0"/>
                            <a:t>前輪轉向</a:t>
                          </a:r>
                        </a:p>
                      </a:txBody>
                      <a:tcPr/>
                    </a:tc>
                    <a:extLst>
                      <a:ext uri="{0D108BD9-81ED-4DB2-BD59-A6C34878D82A}">
                        <a16:rowId xmlns:a16="http://schemas.microsoft.com/office/drawing/2014/main" val="1517269193"/>
                      </a:ext>
                    </a:extLst>
                  </a:tr>
                </a:tbl>
              </a:graphicData>
            </a:graphic>
          </p:graphicFrame>
        </mc:Choice>
        <mc:Fallback xmlns="">
          <p:graphicFrame>
            <p:nvGraphicFramePr>
              <p:cNvPr id="8" name="表格 8">
                <a:extLst>
                  <a:ext uri="{FF2B5EF4-FFF2-40B4-BE49-F238E27FC236}">
                    <a16:creationId xmlns:a16="http://schemas.microsoft.com/office/drawing/2014/main" id="{D683BEA8-84E2-405F-A886-5A0722863DEF}"/>
                  </a:ext>
                </a:extLst>
              </p:cNvPr>
              <p:cNvGraphicFramePr>
                <a:graphicFrameLocks noGrp="1"/>
              </p:cNvGraphicFramePr>
              <p:nvPr>
                <p:extLst>
                  <p:ext uri="{D42A27DB-BD31-4B8C-83A1-F6EECF244321}">
                    <p14:modId xmlns:p14="http://schemas.microsoft.com/office/powerpoint/2010/main" val="17332881"/>
                  </p:ext>
                </p:extLst>
              </p:nvPr>
            </p:nvGraphicFramePr>
            <p:xfrm>
              <a:off x="5292490" y="220621"/>
              <a:ext cx="3337560" cy="1930400"/>
            </p:xfrm>
            <a:graphic>
              <a:graphicData uri="http://schemas.openxmlformats.org/drawingml/2006/table">
                <a:tbl>
                  <a:tblPr firstRow="1" bandRow="1">
                    <a:tableStyleId>{5C22544A-7EE6-4342-B048-85BDC9FD1C3A}</a:tableStyleId>
                  </a:tblPr>
                  <a:tblGrid>
                    <a:gridCol w="556260">
                      <a:extLst>
                        <a:ext uri="{9D8B030D-6E8A-4147-A177-3AD203B41FA5}">
                          <a16:colId xmlns:a16="http://schemas.microsoft.com/office/drawing/2014/main" val="1069750406"/>
                        </a:ext>
                      </a:extLst>
                    </a:gridCol>
                    <a:gridCol w="556260">
                      <a:extLst>
                        <a:ext uri="{9D8B030D-6E8A-4147-A177-3AD203B41FA5}">
                          <a16:colId xmlns:a16="http://schemas.microsoft.com/office/drawing/2014/main" val="4236191862"/>
                        </a:ext>
                      </a:extLst>
                    </a:gridCol>
                    <a:gridCol w="556260">
                      <a:extLst>
                        <a:ext uri="{9D8B030D-6E8A-4147-A177-3AD203B41FA5}">
                          <a16:colId xmlns:a16="http://schemas.microsoft.com/office/drawing/2014/main" val="2629769696"/>
                        </a:ext>
                      </a:extLst>
                    </a:gridCol>
                    <a:gridCol w="556260">
                      <a:extLst>
                        <a:ext uri="{9D8B030D-6E8A-4147-A177-3AD203B41FA5}">
                          <a16:colId xmlns:a16="http://schemas.microsoft.com/office/drawing/2014/main" val="3011526765"/>
                        </a:ext>
                      </a:extLst>
                    </a:gridCol>
                    <a:gridCol w="556260">
                      <a:extLst>
                        <a:ext uri="{9D8B030D-6E8A-4147-A177-3AD203B41FA5}">
                          <a16:colId xmlns:a16="http://schemas.microsoft.com/office/drawing/2014/main" val="1711713797"/>
                        </a:ext>
                      </a:extLst>
                    </a:gridCol>
                    <a:gridCol w="556260">
                      <a:extLst>
                        <a:ext uri="{9D8B030D-6E8A-4147-A177-3AD203B41FA5}">
                          <a16:colId xmlns:a16="http://schemas.microsoft.com/office/drawing/2014/main" val="522410327"/>
                        </a:ext>
                      </a:extLst>
                    </a:gridCol>
                  </a:tblGrid>
                  <a:tr h="370840">
                    <a:tc gridSpan="3">
                      <a:txBody>
                        <a:bodyPr/>
                        <a:lstStyle/>
                        <a:p>
                          <a:pPr algn="ctr"/>
                          <a:r>
                            <a:rPr lang="en-US" altLang="zh-TW" dirty="0"/>
                            <a:t>global</a:t>
                          </a:r>
                          <a:endParaRPr lang="zh-TW" altLang="en-US" dirty="0"/>
                        </a:p>
                      </a:txBody>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en-US" altLang="zh-TW" dirty="0"/>
                            <a:t>local</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83767421"/>
                      </a:ext>
                    </a:extLst>
                  </a:tr>
                  <a:tr h="370840">
                    <a:tc>
                      <a:txBody>
                        <a:bodyPr/>
                        <a:lstStyle/>
                        <a:p>
                          <a:endParaRPr lang="zh-TW"/>
                        </a:p>
                      </a:txBody>
                      <a:tcPr>
                        <a:blipFill>
                          <a:blip r:embed="rId7"/>
                          <a:stretch>
                            <a:fillRect l="-1099" t="-108197" r="-506593" b="-345902"/>
                          </a:stretch>
                        </a:blipFill>
                      </a:tcPr>
                    </a:tc>
                    <a:tc>
                      <a:txBody>
                        <a:bodyPr/>
                        <a:lstStyle/>
                        <a:p>
                          <a:endParaRPr lang="zh-TW"/>
                        </a:p>
                      </a:txBody>
                      <a:tcPr>
                        <a:blipFill>
                          <a:blip r:embed="rId7"/>
                          <a:stretch>
                            <a:fillRect l="-100000" t="-108197" r="-401087" b="-345902"/>
                          </a:stretch>
                        </a:blipFill>
                      </a:tcPr>
                    </a:tc>
                    <a:tc>
                      <a:txBody>
                        <a:bodyPr/>
                        <a:lstStyle/>
                        <a:p>
                          <a:endParaRPr lang="zh-TW"/>
                        </a:p>
                      </a:txBody>
                      <a:tcPr>
                        <a:blipFill>
                          <a:blip r:embed="rId7"/>
                          <a:stretch>
                            <a:fillRect l="-202198" t="-108197" r="-305495" b="-345902"/>
                          </a:stretch>
                        </a:blipFill>
                      </a:tcPr>
                    </a:tc>
                    <a:tc>
                      <a:txBody>
                        <a:bodyPr/>
                        <a:lstStyle/>
                        <a:p>
                          <a:endParaRPr lang="zh-TW"/>
                        </a:p>
                      </a:txBody>
                      <a:tcPr>
                        <a:blipFill>
                          <a:blip r:embed="rId7"/>
                          <a:stretch>
                            <a:fillRect l="-302198" t="-108197" r="-205495" b="-345902"/>
                          </a:stretch>
                        </a:blipFill>
                      </a:tcPr>
                    </a:tc>
                    <a:tc>
                      <a:txBody>
                        <a:bodyPr/>
                        <a:lstStyle/>
                        <a:p>
                          <a:endParaRPr lang="zh-TW"/>
                        </a:p>
                      </a:txBody>
                      <a:tcPr>
                        <a:blipFill>
                          <a:blip r:embed="rId7"/>
                          <a:stretch>
                            <a:fillRect l="-397826" t="-108197" r="-103261" b="-345902"/>
                          </a:stretch>
                        </a:blipFill>
                      </a:tcPr>
                    </a:tc>
                    <a:tc>
                      <a:txBody>
                        <a:bodyPr/>
                        <a:lstStyle/>
                        <a:p>
                          <a:endParaRPr lang="zh-TW"/>
                        </a:p>
                      </a:txBody>
                      <a:tcPr>
                        <a:blipFill>
                          <a:blip r:embed="rId7"/>
                          <a:stretch>
                            <a:fillRect l="-503297" t="-108197" r="-4396" b="-345902"/>
                          </a:stretch>
                        </a:blipFill>
                      </a:tcPr>
                    </a:tc>
                    <a:extLst>
                      <a:ext uri="{0D108BD9-81ED-4DB2-BD59-A6C34878D82A}">
                        <a16:rowId xmlns:a16="http://schemas.microsoft.com/office/drawing/2014/main" val="4007559535"/>
                      </a:ext>
                    </a:extLst>
                  </a:tr>
                  <a:tr h="1188720">
                    <a:tc>
                      <a:txBody>
                        <a:bodyPr/>
                        <a:lstStyle/>
                        <a:p>
                          <a:pPr algn="ctr"/>
                          <a:r>
                            <a:rPr lang="en-US" altLang="zh-TW" dirty="0"/>
                            <a:t>X</a:t>
                          </a:r>
                          <a:r>
                            <a:rPr lang="zh-TW" altLang="en-US" dirty="0"/>
                            <a:t>位置</a:t>
                          </a:r>
                        </a:p>
                      </a:txBody>
                      <a:tcPr/>
                    </a:tc>
                    <a:tc>
                      <a:txBody>
                        <a:bodyPr/>
                        <a:lstStyle/>
                        <a:p>
                          <a:pPr algn="ctr"/>
                          <a:r>
                            <a:rPr lang="en-US" altLang="zh-TW" dirty="0"/>
                            <a:t>Y</a:t>
                          </a:r>
                          <a:r>
                            <a:rPr lang="zh-TW" altLang="en-US" dirty="0"/>
                            <a:t>位置</a:t>
                          </a:r>
                        </a:p>
                      </a:txBody>
                      <a:tcPr/>
                    </a:tc>
                    <a:tc>
                      <a:txBody>
                        <a:bodyPr/>
                        <a:lstStyle/>
                        <a:p>
                          <a:pPr algn="ctr"/>
                          <a:r>
                            <a:rPr lang="zh-TW" altLang="en-US" dirty="0"/>
                            <a:t>車輛朝向</a:t>
                          </a:r>
                        </a:p>
                      </a:txBody>
                      <a:tcPr/>
                    </a:tc>
                    <a:tc>
                      <a:txBody>
                        <a:bodyPr/>
                        <a:lstStyle/>
                        <a:p>
                          <a:pPr algn="ctr"/>
                          <a:r>
                            <a:rPr lang="zh-TW" altLang="en-US" dirty="0"/>
                            <a:t>車速</a:t>
                          </a:r>
                        </a:p>
                      </a:txBody>
                      <a:tcPr/>
                    </a:tc>
                    <a:tc>
                      <a:txBody>
                        <a:bodyPr/>
                        <a:lstStyle/>
                        <a:p>
                          <a:pPr algn="ctr"/>
                          <a:r>
                            <a:rPr lang="zh-TW" altLang="en-US" dirty="0"/>
                            <a:t>後輪加速</a:t>
                          </a:r>
                        </a:p>
                      </a:txBody>
                      <a:tcPr/>
                    </a:tc>
                    <a:tc>
                      <a:txBody>
                        <a:bodyPr/>
                        <a:lstStyle/>
                        <a:p>
                          <a:pPr algn="ctr"/>
                          <a:r>
                            <a:rPr lang="zh-TW" altLang="en-US" dirty="0"/>
                            <a:t>前輪轉向</a:t>
                          </a:r>
                        </a:p>
                      </a:txBody>
                      <a:tcPr/>
                    </a:tc>
                    <a:extLst>
                      <a:ext uri="{0D108BD9-81ED-4DB2-BD59-A6C34878D82A}">
                        <a16:rowId xmlns:a16="http://schemas.microsoft.com/office/drawing/2014/main" val="1517269193"/>
                      </a:ext>
                    </a:extLst>
                  </a:tr>
                </a:tbl>
              </a:graphicData>
            </a:graphic>
          </p:graphicFrame>
        </mc:Fallback>
      </mc:AlternateContent>
      <p:grpSp>
        <p:nvGrpSpPr>
          <p:cNvPr id="10" name="群組 9">
            <a:extLst>
              <a:ext uri="{FF2B5EF4-FFF2-40B4-BE49-F238E27FC236}">
                <a16:creationId xmlns:a16="http://schemas.microsoft.com/office/drawing/2014/main" id="{FE7B6E63-EABF-4B10-926A-5DAF703835E1}"/>
              </a:ext>
            </a:extLst>
          </p:cNvPr>
          <p:cNvGrpSpPr/>
          <p:nvPr/>
        </p:nvGrpSpPr>
        <p:grpSpPr>
          <a:xfrm>
            <a:off x="532324" y="924909"/>
            <a:ext cx="4199765" cy="1563241"/>
            <a:chOff x="356993" y="731074"/>
            <a:chExt cx="4199765" cy="1563241"/>
          </a:xfrm>
        </p:grpSpPr>
        <p:sp>
          <p:nvSpPr>
            <p:cNvPr id="4" name="文字方塊 3">
              <a:extLst>
                <a:ext uri="{FF2B5EF4-FFF2-40B4-BE49-F238E27FC236}">
                  <a16:creationId xmlns:a16="http://schemas.microsoft.com/office/drawing/2014/main" id="{4D90CAA1-231D-4F1A-88D9-C43A42A70BD5}"/>
                </a:ext>
              </a:extLst>
            </p:cNvPr>
            <p:cNvSpPr txBox="1"/>
            <p:nvPr/>
          </p:nvSpPr>
          <p:spPr>
            <a:xfrm>
              <a:off x="356993" y="1093986"/>
              <a:ext cx="4199765"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假設輪胎偏滑角為</a:t>
              </a:r>
              <a:r>
                <a:rPr lang="en-US" altLang="zh-TW" b="1" dirty="0"/>
                <a:t>0</a:t>
              </a:r>
            </a:p>
            <a:p>
              <a:pPr marL="285750" indent="-285750">
                <a:buFont typeface="Arial" panose="020B0604020202020204" pitchFamily="34" charset="0"/>
                <a:buChar char="•"/>
              </a:pPr>
              <a:r>
                <a:rPr lang="zh-TW" altLang="en-US" b="1" dirty="0"/>
                <a:t>將前輪及後輪分別合併為一輪</a:t>
              </a:r>
              <a:endParaRPr lang="en-US" altLang="zh-TW" b="1" dirty="0"/>
            </a:p>
            <a:p>
              <a:pPr marL="285750" indent="-285750">
                <a:buFont typeface="Arial" panose="020B0604020202020204" pitchFamily="34" charset="0"/>
                <a:buChar char="•"/>
              </a:pPr>
              <a:r>
                <a:rPr lang="zh-TW" altLang="en-US" b="1" dirty="0"/>
                <a:t>車輛的</a:t>
              </a:r>
              <a:r>
                <a:rPr lang="en-US" altLang="zh-TW" b="1" dirty="0"/>
                <a:t>local</a:t>
              </a:r>
              <a:r>
                <a:rPr lang="zh-TW" altLang="en-US" b="1" dirty="0"/>
                <a:t>座標原點位於後輪軸中心</a:t>
              </a:r>
            </a:p>
            <a:p>
              <a:pPr marL="285750" indent="-285750">
                <a:buFont typeface="Arial" panose="020B0604020202020204" pitchFamily="34" charset="0"/>
                <a:buChar char="•"/>
              </a:pPr>
              <a:endParaRPr lang="zh-TW" altLang="en-US" b="1" dirty="0"/>
            </a:p>
          </p:txBody>
        </p:sp>
        <p:sp>
          <p:nvSpPr>
            <p:cNvPr id="9" name="文字方塊 8">
              <a:extLst>
                <a:ext uri="{FF2B5EF4-FFF2-40B4-BE49-F238E27FC236}">
                  <a16:creationId xmlns:a16="http://schemas.microsoft.com/office/drawing/2014/main" id="{EC667C7E-B7BC-4558-954D-2717858640FA}"/>
                </a:ext>
              </a:extLst>
            </p:cNvPr>
            <p:cNvSpPr txBox="1"/>
            <p:nvPr/>
          </p:nvSpPr>
          <p:spPr>
            <a:xfrm>
              <a:off x="402112" y="731074"/>
              <a:ext cx="1615121" cy="369332"/>
            </a:xfrm>
            <a:prstGeom prst="rect">
              <a:avLst/>
            </a:prstGeom>
            <a:noFill/>
          </p:spPr>
          <p:txBody>
            <a:bodyPr wrap="square" rtlCol="0">
              <a:spAutoFit/>
            </a:bodyPr>
            <a:lstStyle/>
            <a:p>
              <a:r>
                <a:rPr lang="zh-TW" altLang="en-US" b="1" dirty="0">
                  <a:solidFill>
                    <a:srgbClr val="0070C0"/>
                  </a:solidFill>
                </a:rPr>
                <a:t>基本模型假設</a:t>
              </a:r>
              <a:r>
                <a:rPr lang="en-US" altLang="zh-TW" b="1" dirty="0">
                  <a:solidFill>
                    <a:srgbClr val="0070C0"/>
                  </a:solidFill>
                </a:rPr>
                <a:t>:</a:t>
              </a:r>
              <a:endParaRPr lang="zh-TW" altLang="en-US" b="1" dirty="0">
                <a:solidFill>
                  <a:srgbClr val="0070C0"/>
                </a:solidFill>
              </a:endParaRPr>
            </a:p>
          </p:txBody>
        </p:sp>
      </p:grpSp>
    </p:spTree>
    <p:extLst>
      <p:ext uri="{BB962C8B-B14F-4D97-AF65-F5344CB8AC3E}">
        <p14:creationId xmlns:p14="http://schemas.microsoft.com/office/powerpoint/2010/main" val="743274706"/>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13605</TotalTime>
  <Words>7242</Words>
  <Application>Microsoft Office PowerPoint</Application>
  <PresentationFormat>如螢幕大小 (4:3)</PresentationFormat>
  <Paragraphs>1578</Paragraphs>
  <Slides>36</Slides>
  <Notes>27</Notes>
  <HiddenSlides>15</HiddenSlides>
  <MMClips>11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36</vt:i4>
      </vt:variant>
    </vt:vector>
  </HeadingPairs>
  <TitlesOfParts>
    <vt:vector size="47" baseType="lpstr">
      <vt:lpstr>Aptos Narrow</vt:lpstr>
      <vt:lpstr>Arial,Sans-Serif</vt:lpstr>
      <vt:lpstr>Noto Sans CJK SC</vt:lpstr>
      <vt:lpstr>微軟正黑體</vt:lpstr>
      <vt:lpstr>新細明體</vt:lpstr>
      <vt:lpstr>Arial</vt:lpstr>
      <vt:lpstr>Bahnschrift SemiBold Condensed</vt:lpstr>
      <vt:lpstr>Calibri</vt:lpstr>
      <vt:lpstr>Cambria Math</vt:lpstr>
      <vt:lpstr>Wingdings</vt:lpstr>
      <vt:lpstr>SOLabTemplate</vt:lpstr>
      <vt:lpstr>基於指數碰撞風險模型之車輛最佳行駛決策與應用   Optimal driving decisions for Vehicles using Exponential Risk Model  ​  ​ 國立台灣大學機械工程所 設計組  學生: 柯琮祐、王邑安* ​指導教授: 詹魁元博士   </vt:lpstr>
      <vt:lpstr>大綱</vt:lpstr>
      <vt:lpstr>研究背景</vt:lpstr>
      <vt:lpstr>研究動機及目的</vt:lpstr>
      <vt:lpstr>實驗流程</vt:lpstr>
      <vt:lpstr>碰撞風險評估法—指數分布機率風險模型: 碰撞風險 </vt:lpstr>
      <vt:lpstr>碰撞風險評估法—指數分布機率風險模型: 蛋形碰撞邊界</vt:lpstr>
      <vt:lpstr>碰撞風險評估法—指數分布機率風險模型: 駕駛敏感度</vt:lpstr>
      <vt:lpstr>腳踏車模型</vt:lpstr>
      <vt:lpstr>駕駛碰撞風險迴避</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邑安 王</cp:lastModifiedBy>
  <cp:revision>639</cp:revision>
  <cp:lastPrinted>2018-06-26T01:00:07Z</cp:lastPrinted>
  <dcterms:created xsi:type="dcterms:W3CDTF">2016-07-22T06:12:02Z</dcterms:created>
  <dcterms:modified xsi:type="dcterms:W3CDTF">2024-11-08T22:40:04Z</dcterms:modified>
</cp:coreProperties>
</file>